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  <p:sldMasterId id="2147483652" r:id="rId5"/>
  </p:sldMasterIdLst>
  <p:notesMasterIdLst>
    <p:notesMasterId r:id="rId35"/>
  </p:notesMasterIdLst>
  <p:sldIdLst>
    <p:sldId id="284" r:id="rId6"/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</p:sldIdLst>
  <p:sldSz cx="12192000" cy="6858000"/>
  <p:notesSz cx="6858000" cy="9144000"/>
  <p:embeddedFontLs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Garamond" panose="02020404030301010803" pitchFamily="18" charset="0"/>
      <p:regular r:id="rId40"/>
      <p:bold r:id="rId41"/>
      <p:italic r:id="rId42"/>
      <p:boldItalic r:id="rId43"/>
    </p:embeddedFont>
    <p:embeddedFont>
      <p:font typeface="Helvetica" panose="020B0604020202030204" pitchFamily="34" charset="0"/>
      <p:regular r:id="rId44"/>
      <p:bold r:id="rId45"/>
      <p:italic r:id="rId46"/>
      <p:boldItalic r:id="rId47"/>
    </p:embeddedFont>
    <p:embeddedFont>
      <p:font typeface="Oswald" panose="00000500000000000000" pitchFamily="2" charset="0"/>
      <p:regular r:id="rId48"/>
      <p:bold r:id="rId49"/>
    </p:embeddedFont>
    <p:embeddedFont>
      <p:font typeface="Oswald Light" panose="00000400000000000000" pitchFamily="2" charset="0"/>
      <p:regular r:id="rId50"/>
      <p:bold r:id="rId51"/>
    </p:embeddedFont>
    <p:embeddedFont>
      <p:font typeface="Proxima Nova" panose="020B0604020202020204" charset="0"/>
      <p:bold r:id="rId52"/>
      <p:boldItalic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4" roundtripDataSignature="AMtx7mgtkV2h/Cvk97FU/EhCA1Q3nLldv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8A9B13-3250-4FBE-925B-0A0CCE47FA14}" v="3" dt="2021-11-03T19:16:25.6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72" y="2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4.fntdata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59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font" Target="fonts/font6.fntdata"/><Relationship Id="rId54" Type="http://customschemas.google.com/relationships/presentationmetadata" Target="meta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font" Target="fonts/font18.fntdata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57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font" Target="fonts/font9.fntdata"/><Relationship Id="rId52" Type="http://schemas.openxmlformats.org/officeDocument/2006/relationships/font" Target="fonts/font17.fntdata"/><Relationship Id="rId60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font" Target="fonts/font16.fntdata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nica Noon" userId="f3c6a295-13de-4f65-bbbe-608605176502" providerId="ADAL" clId="{1F8A9B13-3250-4FBE-925B-0A0CCE47FA14}"/>
    <pc:docChg chg="custSel addSld modSld">
      <pc:chgData name="Monica Noon" userId="f3c6a295-13de-4f65-bbbe-608605176502" providerId="ADAL" clId="{1F8A9B13-3250-4FBE-925B-0A0CCE47FA14}" dt="2021-11-03T19:17:05.482" v="9" actId="1076"/>
      <pc:docMkLst>
        <pc:docMk/>
      </pc:docMkLst>
      <pc:sldChg chg="modSp mod">
        <pc:chgData name="Monica Noon" userId="f3c6a295-13de-4f65-bbbe-608605176502" providerId="ADAL" clId="{1F8A9B13-3250-4FBE-925B-0A0CCE47FA14}" dt="2021-11-03T19:14:46.734" v="1" actId="27636"/>
        <pc:sldMkLst>
          <pc:docMk/>
          <pc:sldMk cId="0" sldId="259"/>
        </pc:sldMkLst>
        <pc:spChg chg="mod">
          <ac:chgData name="Monica Noon" userId="f3c6a295-13de-4f65-bbbe-608605176502" providerId="ADAL" clId="{1F8A9B13-3250-4FBE-925B-0A0CCE47FA14}" dt="2021-11-03T19:14:46.734" v="1" actId="27636"/>
          <ac:spMkLst>
            <pc:docMk/>
            <pc:sldMk cId="0" sldId="259"/>
            <ac:spMk id="152" creationId="{00000000-0000-0000-0000-000000000000}"/>
          </ac:spMkLst>
        </pc:spChg>
      </pc:sldChg>
      <pc:sldChg chg="addSp modSp add mod setBg">
        <pc:chgData name="Monica Noon" userId="f3c6a295-13de-4f65-bbbe-608605176502" providerId="ADAL" clId="{1F8A9B13-3250-4FBE-925B-0A0CCE47FA14}" dt="2021-11-03T19:17:05.482" v="9" actId="1076"/>
        <pc:sldMkLst>
          <pc:docMk/>
          <pc:sldMk cId="2293319426" sldId="284"/>
        </pc:sldMkLst>
        <pc:spChg chg="mod">
          <ac:chgData name="Monica Noon" userId="f3c6a295-13de-4f65-bbbe-608605176502" providerId="ADAL" clId="{1F8A9B13-3250-4FBE-925B-0A0CCE47FA14}" dt="2021-11-03T19:15:03.122" v="4" actId="20577"/>
          <ac:spMkLst>
            <pc:docMk/>
            <pc:sldMk cId="2293319426" sldId="284"/>
            <ac:spMk id="20" creationId="{53094AC2-BCF4-48F6-B202-10D6F62A8C9F}"/>
          </ac:spMkLst>
        </pc:spChg>
        <pc:picChg chg="add mod">
          <ac:chgData name="Monica Noon" userId="f3c6a295-13de-4f65-bbbe-608605176502" providerId="ADAL" clId="{1F8A9B13-3250-4FBE-925B-0A0CCE47FA14}" dt="2021-11-03T19:17:05.482" v="9" actId="1076"/>
          <ac:picMkLst>
            <pc:docMk/>
            <pc:sldMk cId="2293319426" sldId="284"/>
            <ac:picMk id="4" creationId="{54AD3047-D2F0-467A-B219-AA9032D54AA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Muchas gracias de antemano por su atención hoy y por favor disculpe mi imperfecto español. My nombre es NGP y yo soy una prof de sciencias espaciales a UNCW y una colabordaora en el proyeto herramientas para la degradación de la tierra financiado por la instalación medioambiental global. Esto proyecto está liderado por consrvation International y multiple instituciones en Europa y los estados unidos. </a:t>
            </a:r>
            <a:endParaRPr/>
          </a:p>
        </p:txBody>
      </p:sp>
      <p:sp>
        <p:nvSpPr>
          <p:cNvPr id="119" name="Google Shape;119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3" name="Google Shape;203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69747C"/>
                </a:solidFill>
                <a:latin typeface="Proxima Nova"/>
                <a:ea typeface="Proxima Nova"/>
                <a:cs typeface="Proxima Nova"/>
                <a:sym typeface="Proxima Nova"/>
              </a:rPr>
              <a:t>Nuestro enfoque propuesto de monitoreo de la sequía ha integrado el actual Marco de Monitoreo de la Sequía de la CNULD con un indicador adicional de Nivel 2 para dar cuenta de la exposición ecosistémica además de la exposición humana. </a:t>
            </a:r>
            <a:r>
              <a:rPr lang="en-US" sz="2800"/>
              <a:t>El indicador de vulnerabilidad de Nivel 3 combina componentes tanto ecosistémicos como humanos a fin de presentar un índice de vulnerabilidad más integral que represente tanto la sensibilidad como la capacidad de los sistemas humanos y ecológicos. </a:t>
            </a:r>
            <a:r>
              <a:rPr lang="en-US"/>
              <a:t>el componente de exposición del ecosistema de Nivel 2 actualmente no está incluido en el marco. Además, los recuadros de líneas discontinuas muestran los modificadores de la vulnerabilidad (sensibilidad y capacidad de sobrellevar/adaptarse) que actualmente no están incluidos en el Marco de Monitoreo de Sequía de la CNULD</a:t>
            </a:r>
            <a:endParaRPr/>
          </a:p>
        </p:txBody>
      </p:sp>
      <p:sp>
        <p:nvSpPr>
          <p:cNvPr id="204" name="Google Shape;204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4" name="Google Shape;214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92829"/>
                </a:solidFill>
                <a:latin typeface="Garamond"/>
                <a:ea typeface="Garamond"/>
                <a:cs typeface="Garamond"/>
                <a:sym typeface="Garamond"/>
              </a:rPr>
              <a:t>POR EL NIVEL 1 de Monitoreo de SEQUIA: Recomendamos utilizar CHIRPS como el producto primario sobre precipitacion para el monitoreo de la sequia, debido a su resolucion espacial extremadamente alta, baja latencia y multitud de resoluciones temporales, que lo vuelven eficaz en el monitoreo operacional de la sequia 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92829"/>
                </a:solidFill>
                <a:latin typeface="Garamond"/>
                <a:ea typeface="Garamond"/>
                <a:cs typeface="Garamond"/>
                <a:sym typeface="Garamond"/>
              </a:rPr>
              <a:t>corto y largo plazo. </a:t>
            </a:r>
            <a:r>
              <a:rPr lang="en-US" sz="1800" b="0" i="0" u="none" strike="noStrike">
                <a:solidFill>
                  <a:srgbClr val="292829"/>
                </a:solidFill>
                <a:latin typeface="Garamond"/>
                <a:ea typeface="Garamond"/>
                <a:cs typeface="Garamond"/>
                <a:sym typeface="Garamond"/>
              </a:rPr>
              <a:t>Ademas, ha sido disenado específicamente para el monitoreo de la sequia, ha sido sujeto a revision por expertos, la literatura ha demostrado que es eficaz, y actualmente es empleado para este fin por diferentes organizaciones, entre ellas la Red de sistemas de alerta temprana contra la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92829"/>
                </a:solidFill>
                <a:latin typeface="Garamond"/>
                <a:ea typeface="Garamond"/>
                <a:cs typeface="Garamond"/>
                <a:sym typeface="Garamond"/>
              </a:rPr>
              <a:t>hambruna (FEWS NET), ClimateSERV y Trends.Earth.</a:t>
            </a:r>
            <a:endParaRPr/>
          </a:p>
        </p:txBody>
      </p:sp>
      <p:sp>
        <p:nvSpPr>
          <p:cNvPr id="215" name="Google Shape;215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3" name="Google Shape;223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92829"/>
                </a:solidFill>
                <a:latin typeface="Garamond"/>
                <a:ea typeface="Garamond"/>
                <a:cs typeface="Garamond"/>
                <a:sym typeface="Garamond"/>
              </a:rPr>
              <a:t>Recomendamos una evaluacion ulterior de CRUTEM, GISTemp Land y CHIRTS para efectos de su eficacia en el monitoreo de la amenaza de sequia, ya sea a traves de una revision de la literatura o pruebas directas, y el que produzca los resultados mas precisos sera implementado en Trends.Earth.</a:t>
            </a:r>
            <a:endParaRPr/>
          </a:p>
        </p:txBody>
      </p:sp>
      <p:sp>
        <p:nvSpPr>
          <p:cNvPr id="224" name="Google Shape;224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2" name="Google Shape;232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92829"/>
                </a:solidFill>
                <a:latin typeface="Garamond"/>
                <a:ea typeface="Garamond"/>
                <a:cs typeface="Garamond"/>
                <a:sym typeface="Garamond"/>
              </a:rPr>
              <a:t>Consideramos que la ESA CCI y el ERA5 son igualmente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92829"/>
                </a:solidFill>
                <a:latin typeface="Garamond"/>
                <a:ea typeface="Garamond"/>
                <a:cs typeface="Garamond"/>
                <a:sym typeface="Garamond"/>
              </a:rPr>
              <a:t>adecuados para su inclusion en Trends.Earth; la inclusion</a:t>
            </a:r>
            <a:endParaRPr sz="1800" b="1" i="0" u="none" strike="noStrike">
              <a:solidFill>
                <a:srgbClr val="292829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92829"/>
                </a:solidFill>
                <a:latin typeface="Garamond"/>
                <a:ea typeface="Garamond"/>
                <a:cs typeface="Garamond"/>
                <a:sym typeface="Garamond"/>
              </a:rPr>
              <a:t>de ambos apoyaria una robusta caja de herramientas para el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92829"/>
                </a:solidFill>
                <a:latin typeface="Garamond"/>
                <a:ea typeface="Garamond"/>
                <a:cs typeface="Garamond"/>
                <a:sym typeface="Garamond"/>
              </a:rPr>
              <a:t>monitoreo de la amenaza de sequia.</a:t>
            </a:r>
            <a:endParaRPr/>
          </a:p>
        </p:txBody>
      </p:sp>
      <p:sp>
        <p:nvSpPr>
          <p:cNvPr id="233" name="Google Shape;233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1" name="Google Shape;241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>
                <a:solidFill>
                  <a:srgbClr val="292829"/>
                </a:solidFill>
                <a:latin typeface="Garamond"/>
                <a:ea typeface="Garamond"/>
                <a:cs typeface="Garamond"/>
                <a:sym typeface="Garamond"/>
              </a:rPr>
              <a:t>POR EL NIVEL 2 de Monitoreo de SEQUIA: </a:t>
            </a:r>
            <a:r>
              <a:rPr lang="en-US" sz="1800" b="0" i="0" u="none" strike="noStrike">
                <a:solidFill>
                  <a:srgbClr val="292829"/>
                </a:solidFill>
                <a:latin typeface="Garamond"/>
                <a:ea typeface="Garamond"/>
                <a:cs typeface="Garamond"/>
                <a:sym typeface="Garamond"/>
              </a:rPr>
              <a:t>El uso de la superposicion de la poblacion como sustituto para el calculo de la exposicion a la sequia es un metodo directo. Saber cuantas personas estan directamente afectadas por la sequia puede ayudar a que se asigne la ayuda a las areas mas necesitadas, con base en el porcentaje de la poblacion expuesta y la fuerza de dicha exposicion (severidad de la sequia). Este método tambien puede servir como sustituto con respecto de la sequia  socioeconomica [20]. </a:t>
            </a:r>
            <a:r>
              <a:rPr lang="en-US" sz="1800" b="1" i="0" u="none" strike="noStrike">
                <a:solidFill>
                  <a:srgbClr val="292829"/>
                </a:solidFill>
                <a:latin typeface="Garamond"/>
                <a:ea typeface="Garamond"/>
                <a:cs typeface="Garamond"/>
                <a:sym typeface="Garamond"/>
              </a:rPr>
              <a:t>Los datos de GPWv4 o WorldPop serian buenos candidatos a producto para el calculo de este indicador: cumplen los criterios de la CNULD de ser de libre acceso a la vez que tienen una resolucion espacial fina; son productos cuadriculados que utilizan un metodo consistente de mapeo de datos del censo nacional; y, ademas, permiten su desglose por genero.</a:t>
            </a:r>
            <a:endParaRPr/>
          </a:p>
        </p:txBody>
      </p:sp>
      <p:sp>
        <p:nvSpPr>
          <p:cNvPr id="242" name="Google Shape;242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3" name="Google Shape;263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92829"/>
                </a:solidFill>
                <a:latin typeface="Garamond"/>
                <a:ea typeface="Garamond"/>
                <a:cs typeface="Garamond"/>
                <a:sym typeface="Garamond"/>
              </a:rPr>
              <a:t>En la medida de lo posible y si se dispone de los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92829"/>
                </a:solidFill>
                <a:latin typeface="Garamond"/>
                <a:ea typeface="Garamond"/>
                <a:cs typeface="Garamond"/>
                <a:sym typeface="Garamond"/>
              </a:rPr>
              <a:t>datos, recomendamos el uso de productos contemporaneos,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92829"/>
                </a:solidFill>
                <a:latin typeface="Garamond"/>
                <a:ea typeface="Garamond"/>
                <a:cs typeface="Garamond"/>
                <a:sym typeface="Garamond"/>
              </a:rPr>
              <a:t>organizados espacialmente en cuadriculas o a nivel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92829"/>
                </a:solidFill>
                <a:latin typeface="Garamond"/>
                <a:ea typeface="Garamond"/>
                <a:cs typeface="Garamond"/>
                <a:sym typeface="Garamond"/>
              </a:rPr>
              <a:t>subnacional y disgregables por genero, y que los indicadores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92829"/>
                </a:solidFill>
                <a:latin typeface="Garamond"/>
                <a:ea typeface="Garamond"/>
                <a:cs typeface="Garamond"/>
                <a:sym typeface="Garamond"/>
              </a:rPr>
              <a:t>seleccionados sean genericos y validos para cualquier region</a:t>
            </a:r>
            <a:r>
              <a:rPr lang="en-US" sz="1800" b="0" i="0" u="none" strike="noStrike">
                <a:solidFill>
                  <a:srgbClr val="292829"/>
                </a:solidFill>
                <a:latin typeface="Garamond"/>
                <a:ea typeface="Garamond"/>
                <a:cs typeface="Garamond"/>
                <a:sym typeface="Garamond"/>
              </a:rPr>
              <a:t>.</a:t>
            </a:r>
            <a:endParaRPr/>
          </a:p>
        </p:txBody>
      </p:sp>
      <p:sp>
        <p:nvSpPr>
          <p:cNvPr id="264" name="Google Shape;264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1" name="Google Shape;271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92829"/>
                </a:solidFill>
                <a:latin typeface="Garamond"/>
                <a:ea typeface="Garamond"/>
                <a:cs typeface="Garamond"/>
                <a:sym typeface="Garamond"/>
              </a:rPr>
              <a:t>Recomendamos, con el fin de mantener la metrica de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92829"/>
                </a:solidFill>
                <a:latin typeface="Garamond"/>
                <a:ea typeface="Garamond"/>
                <a:cs typeface="Garamond"/>
                <a:sym typeface="Garamond"/>
              </a:rPr>
              <a:t>presentacion de informes sobre la exposicion humana de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92829"/>
                </a:solidFill>
                <a:latin typeface="Garamond"/>
                <a:ea typeface="Garamond"/>
                <a:cs typeface="Garamond"/>
                <a:sym typeface="Garamond"/>
              </a:rPr>
              <a:t>Nivel 2 de la CNULD lo mas simple posible, que estos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92829"/>
                </a:solidFill>
                <a:latin typeface="Garamond"/>
                <a:ea typeface="Garamond"/>
                <a:cs typeface="Garamond"/>
                <a:sym typeface="Garamond"/>
              </a:rPr>
              <a:t>datos no se usen en el indicador de Nivel 2 sino que podrian</a:t>
            </a:r>
            <a:endParaRPr sz="1800" b="1" i="0" u="none" strike="noStrike">
              <a:solidFill>
                <a:srgbClr val="292829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92829"/>
                </a:solidFill>
                <a:latin typeface="Garamond"/>
                <a:ea typeface="Garamond"/>
                <a:cs typeface="Garamond"/>
                <a:sym typeface="Garamond"/>
              </a:rPr>
              <a:t>reservarse para construir el indicador de vulnerabilidad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92829"/>
                </a:solidFill>
                <a:latin typeface="Garamond"/>
                <a:ea typeface="Garamond"/>
                <a:cs typeface="Garamond"/>
                <a:sym typeface="Garamond"/>
              </a:rPr>
              <a:t>integral de Nivel 3 de la CNULD.</a:t>
            </a:r>
            <a:endParaRPr/>
          </a:p>
        </p:txBody>
      </p:sp>
      <p:sp>
        <p:nvSpPr>
          <p:cNvPr id="272" name="Google Shape;272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9" name="Google Shape;12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3" name="Google Shape;293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El SPI cuantifica la precipitación observada como una desviación normalizada de una función seleccionada de distribución de probabilidades que modela datos brutos. Los datos brutos se pueden ajustar a una distribución gamma o Pearson de tipo III, y luego transformados a una distribución normal. Los datos transformados de precipitación luego se utilizan para calcular el valor del SPI sin dimensiones, definido como la anomalía estandarizada de la precipitación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SPEI: El índice estandarizado de precipitación y evapotranspiración (SPEI) utiliza el SPI como base pero incluye un cálculo de la evapotranspiración a partir de los datos de temperatura.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SSI: El Índice estandarizado de humedad del suelo (SSI) se calcula de manera casi idéntica al SPI.</a:t>
            </a:r>
            <a:endParaRPr/>
          </a:p>
        </p:txBody>
      </p:sp>
      <p:sp>
        <p:nvSpPr>
          <p:cNvPr id="294" name="Google Shape;294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3" name="Google Shape;303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US"/>
              <a:t>Indicadores sustitutos para vulnerabilidad a la sequía utilizados en Carrão et al. 2016. Con la excepción de gROADS y el de Tierras Agrícolas de Regadío de la FAO, que son ambos datos cuadriculados, todos los datos están disponibles solo a nivel nacional. Pagina 55 del rapuerto </a:t>
            </a:r>
            <a:endParaRPr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US"/>
              <a:t>2. El DVI da la vulnerabilidad relativa de un país con respecto a todos los países considerados en el cálculo. Los puntajes del DVI van en una escala de 0 a 1, donde 0 representa la vulnerabilidad más baja y 1 se asocia con la vulnerabilidad más alta.</a:t>
            </a:r>
            <a:endParaRPr/>
          </a:p>
          <a:p>
            <a:pPr marL="228600" lvl="0" indent="-152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92829"/>
                </a:solidFill>
                <a:latin typeface="Garamond"/>
                <a:ea typeface="Garamond"/>
                <a:cs typeface="Garamond"/>
                <a:sym typeface="Garamond"/>
              </a:rPr>
              <a:t>Trends.Earth podria incluir el SPI como minimo, pero tambien podria incluir el SPEI y el SSI para brindar a los paises multiples medios para que puedan evaluar la amenaza de sequia de una manera alternativa o complementaria que sea consistente con los requisitos tanto de la CNULD como de la OMM.</a:t>
            </a:r>
            <a:endParaRPr/>
          </a:p>
        </p:txBody>
      </p:sp>
      <p:sp>
        <p:nvSpPr>
          <p:cNvPr id="304" name="Google Shape;304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4" name="Google Shape;314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Recomendamos que la creación del índice de vulnerabilidad de Nivel 3 debería basarse en los componentes de exposición ecosistémica y humana e incorporar elementos de capacidad y sensibilidad. Nos encontramos con que ninguno de los índices presentados en esta sección es una solución de talla única; por otra parte, existe una brecha entre cómo abordar la vulnerabilidad a la sequía, donde se considera principalmente en términos de los seres humanos o los ecosistemas. Cuando los índices los incorporan ambos es en una capacidad limitada. Por lo tanto, se necesita más trabajo para desarrollar un índice de vulnerabilidad verdaderamente integral.</a:t>
            </a:r>
            <a:endParaRPr/>
          </a:p>
        </p:txBody>
      </p:sp>
      <p:sp>
        <p:nvSpPr>
          <p:cNvPr id="315" name="Google Shape;315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5" name="Google Shape;325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7" name="Google Shape;377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9" name="Google Shape;409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después de un descanso de 10 minutos, veremos una demostración de cómo podemos implementar y calcular este índice de vulnerabilidad en las </a:t>
            </a:r>
            <a:endParaRPr/>
          </a:p>
        </p:txBody>
      </p:sp>
      <p:sp>
        <p:nvSpPr>
          <p:cNvPr id="410" name="Google Shape;410;p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8" name="Google Shape;13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Globalmente, temenos diez y siete objetivos estrategicos de desarollo sostenible de Naciones Unidas. Un component importante por esto taler es </a:t>
            </a:r>
            <a:r>
              <a:rPr lang="en-US" sz="1800" b="1" i="0" u="none" strike="noStrike">
                <a:solidFill>
                  <a:srgbClr val="292829"/>
                </a:solidFill>
                <a:latin typeface="Garamond"/>
                <a:ea typeface="Garamond"/>
                <a:cs typeface="Garamond"/>
                <a:sym typeface="Garamond"/>
              </a:rPr>
              <a:t>Sequia </a:t>
            </a:r>
            <a:r>
              <a:rPr lang="en-US" sz="1800" b="0" i="0" u="none" strike="noStrike">
                <a:solidFill>
                  <a:srgbClr val="292829"/>
                </a:solidFill>
                <a:latin typeface="Garamond"/>
                <a:ea typeface="Garamond"/>
                <a:cs typeface="Garamond"/>
                <a:sym typeface="Garamond"/>
              </a:rPr>
              <a:t>es un fenomeno complejo, de inicio lento que pasa a traves de diferentes escalas temporales. Se caracteriza por una reduccion en la disponibilidad de agua, lo que lleva a efectos en cascada sobre los medios de sustento de las personas y los sectores economicos.</a:t>
            </a:r>
            <a:r>
              <a:rPr lang="en-US"/>
              <a:t>  </a:t>
            </a:r>
            <a:endParaRPr/>
          </a:p>
        </p:txBody>
      </p:sp>
      <p:sp>
        <p:nvSpPr>
          <p:cNvPr id="139" name="Google Shape;139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6" name="Google Shape;14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92829"/>
                </a:solidFill>
                <a:latin typeface="Garamond"/>
                <a:ea typeface="Garamond"/>
                <a:cs typeface="Garamond"/>
                <a:sym typeface="Garamond"/>
              </a:rPr>
              <a:t>la Convencion de las  Naciones Unidas de Lucha contra la Desertificacion (CNULD) aprobo el Marco Estrategico para 2018-2030 (Decision 7/ CDP.13). Un futuro que evita, minimiza, y revierte la desertificación/degradación de la tierra y mitiga los efectos de la sequía en las zonas afectadas en todos los niveles y se esfuerza por lograr un mundo con neutralidad en la degradación de la tierra, en concordancia con la Agenda 2030 para el Desarrollo Sostenible y dentro del alcance de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92829"/>
                </a:solidFill>
                <a:latin typeface="Garamond"/>
                <a:ea typeface="Garamond"/>
                <a:cs typeface="Garamond"/>
                <a:sym typeface="Garamond"/>
              </a:rPr>
              <a:t>la Convención. La presentación de Gabriel Daldegan cubrió </a:t>
            </a:r>
            <a:r>
              <a:rPr lang="en-US" sz="1800" b="1" i="0" u="none" strike="noStrike">
                <a:solidFill>
                  <a:srgbClr val="292829"/>
                </a:solidFill>
                <a:latin typeface="Garamond"/>
                <a:ea typeface="Garamond"/>
                <a:cs typeface="Garamond"/>
                <a:sym typeface="Garamond"/>
              </a:rPr>
              <a:t>Objetivo Estrategico 1 que se preocupe: </a:t>
            </a:r>
            <a:r>
              <a:rPr lang="en-US" sz="1800" b="0" i="0" u="none" strike="noStrike">
                <a:solidFill>
                  <a:srgbClr val="292829"/>
                </a:solidFill>
                <a:latin typeface="Garamond"/>
                <a:ea typeface="Garamond"/>
                <a:cs typeface="Garamond"/>
                <a:sym typeface="Garamond"/>
              </a:rPr>
              <a:t>Mejorar las condiciones de los ecosistemas afectados, luchar contra la desertificación y la degradacion de las tierras, promover la ordenación sostenible de las tierras y contribuir a la neutralizacion de la degradacion de las tierras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92829"/>
                </a:solidFill>
                <a:latin typeface="Garamond"/>
                <a:ea typeface="Garamond"/>
                <a:cs typeface="Garamond"/>
                <a:sym typeface="Garamond"/>
              </a:rPr>
              <a:t>Y mi colaborador David Lopez-Carr va hablar de </a:t>
            </a:r>
            <a:r>
              <a:rPr lang="en-US" sz="1800" b="1" i="0" u="none" strike="noStrike">
                <a:solidFill>
                  <a:srgbClr val="292829"/>
                </a:solidFill>
                <a:latin typeface="Garamond"/>
                <a:ea typeface="Garamond"/>
                <a:cs typeface="Garamond"/>
                <a:sym typeface="Garamond"/>
              </a:rPr>
              <a:t>Objetivo Estrategico 2 preocupado de: </a:t>
            </a:r>
            <a:r>
              <a:rPr lang="en-US" sz="1800" b="0" i="0" u="none" strike="noStrike">
                <a:solidFill>
                  <a:srgbClr val="292829"/>
                </a:solidFill>
                <a:latin typeface="Garamond"/>
                <a:ea typeface="Garamond"/>
                <a:cs typeface="Garamond"/>
                <a:sym typeface="Garamond"/>
              </a:rPr>
              <a:t>Mejorar las condiciones de vida de las poblaciones afectadas</a:t>
            </a:r>
            <a:endParaRPr sz="1800" b="0" i="0" u="none" strike="noStrike">
              <a:solidFill>
                <a:srgbClr val="292829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292829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147" name="Google Shape;14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" name="Google Shape;15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92829"/>
                </a:solidFill>
                <a:latin typeface="Garamond"/>
                <a:ea typeface="Garamond"/>
                <a:cs typeface="Garamond"/>
                <a:sym typeface="Garamond"/>
              </a:rPr>
              <a:t>El Grupo Intergubernamental de Expertos sobre el Cambio Climatico (IPCC), define </a:t>
            </a:r>
            <a:r>
              <a:rPr lang="en-US" sz="1800" b="1" i="0" u="none" strike="noStrike">
                <a:solidFill>
                  <a:srgbClr val="292829"/>
                </a:solidFill>
                <a:latin typeface="Garamond"/>
                <a:ea typeface="Garamond"/>
                <a:cs typeface="Garamond"/>
                <a:sym typeface="Garamond"/>
              </a:rPr>
              <a:t>cambio climatico </a:t>
            </a:r>
            <a:r>
              <a:rPr lang="en-US" sz="1800" b="0" i="0" u="none" strike="noStrike">
                <a:solidFill>
                  <a:srgbClr val="292829"/>
                </a:solidFill>
                <a:latin typeface="Garamond"/>
                <a:ea typeface="Garamond"/>
                <a:cs typeface="Garamond"/>
                <a:sym typeface="Garamond"/>
              </a:rPr>
              <a:t>como ≪una variacion del estado del clima identificable en las variaciones del promedio o en la variabilidad de sus propiedades, que persiste durante periodos prolongados, generalmente decadas o periodos mas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92829"/>
                </a:solidFill>
                <a:latin typeface="Garamond"/>
                <a:ea typeface="Garamond"/>
                <a:cs typeface="Garamond"/>
                <a:sym typeface="Garamond"/>
              </a:rPr>
              <a:t>largos, y que puede ser causado o afectado por factores naturales o antropogenicos≫. La </a:t>
            </a:r>
            <a:r>
              <a:rPr lang="en-US" sz="1800" b="1" i="0" u="none" strike="noStrike">
                <a:solidFill>
                  <a:srgbClr val="292829"/>
                </a:solidFill>
                <a:latin typeface="Garamond"/>
                <a:ea typeface="Garamond"/>
                <a:cs typeface="Garamond"/>
                <a:sym typeface="Garamond"/>
              </a:rPr>
              <a:t>Sequia </a:t>
            </a:r>
            <a:r>
              <a:rPr lang="en-US" sz="1800" b="0" i="0" u="none" strike="noStrike">
                <a:solidFill>
                  <a:srgbClr val="292829"/>
                </a:solidFill>
                <a:latin typeface="Garamond"/>
                <a:ea typeface="Garamond"/>
                <a:cs typeface="Garamond"/>
                <a:sym typeface="Garamond"/>
              </a:rPr>
              <a:t>y los fenomenos antropogenicos conocidos como </a:t>
            </a:r>
            <a:r>
              <a:rPr lang="en-US" sz="1800" b="1" i="0" u="none" strike="noStrike">
                <a:solidFill>
                  <a:srgbClr val="292829"/>
                </a:solidFill>
                <a:latin typeface="Garamond"/>
                <a:ea typeface="Garamond"/>
                <a:cs typeface="Garamond"/>
                <a:sym typeface="Garamond"/>
              </a:rPr>
              <a:t>degradacion de la tierra </a:t>
            </a:r>
            <a:r>
              <a:rPr lang="en-US" sz="1800" b="0" i="0" u="none" strike="noStrike">
                <a:solidFill>
                  <a:srgbClr val="292829"/>
                </a:solidFill>
                <a:latin typeface="Garamond"/>
                <a:ea typeface="Garamond"/>
                <a:cs typeface="Garamond"/>
                <a:sym typeface="Garamond"/>
              </a:rPr>
              <a:t>y el proceso de </a:t>
            </a:r>
            <a:r>
              <a:rPr lang="en-US" sz="1800" b="1" i="0" u="none" strike="noStrike">
                <a:solidFill>
                  <a:srgbClr val="292829"/>
                </a:solidFill>
                <a:latin typeface="Garamond"/>
                <a:ea typeface="Garamond"/>
                <a:cs typeface="Garamond"/>
                <a:sym typeface="Garamond"/>
              </a:rPr>
              <a:t>desertificacion </a:t>
            </a:r>
            <a:r>
              <a:rPr lang="en-US" sz="1800" b="0" i="0" u="none" strike="noStrike">
                <a:solidFill>
                  <a:srgbClr val="292829"/>
                </a:solidFill>
                <a:latin typeface="Garamond"/>
                <a:ea typeface="Garamond"/>
                <a:cs typeface="Garamond"/>
                <a:sym typeface="Garamond"/>
              </a:rPr>
              <a:t>(un proceso caracterizado por alteraciones en los regimenes ecologicos naturales a traves de una transformacion gradual y extrema de ecosistemas previamente productivos a unos mas xericos que ocurren principalmente en entornos de secano) estan estrechamente relacionados. </a:t>
            </a:r>
            <a:endParaRPr/>
          </a:p>
        </p:txBody>
      </p:sp>
      <p:sp>
        <p:nvSpPr>
          <p:cNvPr id="157" name="Google Shape;157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7" name="Google Shape;16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92829"/>
                </a:solidFill>
                <a:latin typeface="Proxima Nova"/>
                <a:ea typeface="Proxima Nova"/>
                <a:cs typeface="Proxima Nova"/>
                <a:sym typeface="Proxima Nova"/>
              </a:rPr>
              <a:t>El Marco del IPCC sobre el riesgo de desastres es conceptualizado como la intersección entre las amenazas (eventos meteorológicos y climáticos), la exposición y la vulnerabilidad, mitigados por la gestión de riesgos y las estrategias de adaptación al cambio climático. </a:t>
            </a:r>
            <a:r>
              <a:rPr lang="en-US" sz="1800" b="1" i="0" u="none" strike="noStrike">
                <a:solidFill>
                  <a:srgbClr val="292829"/>
                </a:solidFill>
                <a:latin typeface="Garamond"/>
                <a:ea typeface="Garamond"/>
                <a:cs typeface="Garamond"/>
                <a:sym typeface="Garamond"/>
              </a:rPr>
              <a:t>vulnerabilidad </a:t>
            </a:r>
            <a:r>
              <a:rPr lang="en-US" sz="1800" b="0" i="0" u="none" strike="noStrike">
                <a:solidFill>
                  <a:srgbClr val="292829"/>
                </a:solidFill>
                <a:latin typeface="Garamond"/>
                <a:ea typeface="Garamond"/>
                <a:cs typeface="Garamond"/>
                <a:sym typeface="Garamond"/>
              </a:rPr>
              <a:t>se define como la propension o predisposicion a ser afectados adversamente por el cambio climatico y los procesos relacionados con este. </a:t>
            </a:r>
            <a:r>
              <a:rPr lang="en-US" sz="1800" b="1" i="0" u="none" strike="noStrike">
                <a:solidFill>
                  <a:srgbClr val="292829"/>
                </a:solidFill>
                <a:latin typeface="Garamond"/>
                <a:ea typeface="Garamond"/>
                <a:cs typeface="Garamond"/>
                <a:sym typeface="Garamond"/>
              </a:rPr>
              <a:t>Sensibilidad </a:t>
            </a:r>
            <a:r>
              <a:rPr lang="en-US" sz="1800" b="0" i="0" u="none" strike="noStrike">
                <a:solidFill>
                  <a:srgbClr val="292829"/>
                </a:solidFill>
                <a:latin typeface="Garamond"/>
                <a:ea typeface="Garamond"/>
                <a:cs typeface="Garamond"/>
                <a:sym typeface="Garamond"/>
              </a:rPr>
              <a:t>es el impacto de este factor de estres ambiental sobre los SES. </a:t>
            </a:r>
            <a:r>
              <a:rPr lang="en-US" sz="1800" b="1" i="0" u="none" strike="noStrike">
                <a:solidFill>
                  <a:srgbClr val="292829"/>
                </a:solidFill>
                <a:latin typeface="Garamond"/>
                <a:ea typeface="Garamond"/>
                <a:cs typeface="Garamond"/>
                <a:sym typeface="Garamond"/>
              </a:rPr>
              <a:t>Capacidad </a:t>
            </a:r>
            <a:r>
              <a:rPr lang="en-US" sz="1800" b="0" i="0" u="none" strike="noStrike">
                <a:solidFill>
                  <a:srgbClr val="292829"/>
                </a:solidFill>
                <a:latin typeface="Garamond"/>
                <a:ea typeface="Garamond"/>
                <a:cs typeface="Garamond"/>
                <a:sym typeface="Garamond"/>
              </a:rPr>
              <a:t>se refiere tanto a </a:t>
            </a:r>
            <a:r>
              <a:rPr lang="en-US" sz="1800" b="1" i="0" u="none" strike="noStrike">
                <a:solidFill>
                  <a:srgbClr val="292829"/>
                </a:solidFill>
                <a:latin typeface="Garamond"/>
                <a:ea typeface="Garamond"/>
                <a:cs typeface="Garamond"/>
                <a:sym typeface="Garamond"/>
              </a:rPr>
              <a:t>la capacidad de sobrellevar </a:t>
            </a:r>
            <a:r>
              <a:rPr lang="en-US" sz="1800" b="0" i="0" u="none" strike="noStrike">
                <a:solidFill>
                  <a:srgbClr val="292829"/>
                </a:solidFill>
                <a:latin typeface="Garamond"/>
                <a:ea typeface="Garamond"/>
                <a:cs typeface="Garamond"/>
                <a:sym typeface="Garamond"/>
              </a:rPr>
              <a:t>(la capacidad de las personas, instituciones, organizaciones y sistemas de usar las habilidades, los valores, las creencias, los recursos y las oportunidades disponibles para atender, administrar y superar las condiciones adversas en el corto y mediano plazo), y </a:t>
            </a:r>
            <a:r>
              <a:rPr lang="en-US" sz="1800" b="1" i="0" u="none" strike="noStrike">
                <a:solidFill>
                  <a:srgbClr val="292829"/>
                </a:solidFill>
                <a:latin typeface="Garamond"/>
                <a:ea typeface="Garamond"/>
                <a:cs typeface="Garamond"/>
                <a:sym typeface="Garamond"/>
              </a:rPr>
              <a:t>la capacidad de adaptarse. Exposicion </a:t>
            </a:r>
            <a:r>
              <a:rPr lang="en-US" sz="1800" b="0" i="0" u="none" strike="noStrike">
                <a:solidFill>
                  <a:srgbClr val="292829"/>
                </a:solidFill>
                <a:latin typeface="Garamond"/>
                <a:ea typeface="Garamond"/>
                <a:cs typeface="Garamond"/>
                <a:sym typeface="Garamond"/>
              </a:rPr>
              <a:t>se caracteriza por la presencia de personas, medios de sustento, especies o ecosistemas, funciones ambientales, servicios y recursos, infraestructura, o activos economicos, sociales, culturales o aquellos ubicados en lugares y escenarios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92829"/>
                </a:solidFill>
                <a:latin typeface="Garamond"/>
                <a:ea typeface="Garamond"/>
                <a:cs typeface="Garamond"/>
                <a:sym typeface="Garamond"/>
              </a:rPr>
              <a:t>que podrian verse afectados negativamente</a:t>
            </a:r>
            <a:endParaRPr/>
          </a:p>
        </p:txBody>
      </p:sp>
      <p:sp>
        <p:nvSpPr>
          <p:cNvPr id="168" name="Google Shape;168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4" name="Google Shape;17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Tenemos 3 tipos majores de sequia que vamos a discutir a hoy: </a:t>
            </a:r>
            <a:r>
              <a:rPr lang="en-US" sz="1800" b="0" i="0" u="none" strike="noStrike">
                <a:solidFill>
                  <a:srgbClr val="292829"/>
                </a:solidFill>
                <a:latin typeface="Garamond"/>
                <a:ea typeface="Garamond"/>
                <a:cs typeface="Garamond"/>
                <a:sym typeface="Garamond"/>
              </a:rPr>
              <a:t>La </a:t>
            </a:r>
            <a:r>
              <a:rPr lang="en-US" sz="1800" b="1" i="0" u="none" strike="noStrike">
                <a:solidFill>
                  <a:srgbClr val="292829"/>
                </a:solidFill>
                <a:latin typeface="Garamond"/>
                <a:ea typeface="Garamond"/>
                <a:cs typeface="Garamond"/>
                <a:sym typeface="Garamond"/>
              </a:rPr>
              <a:t>sequia meteorologica </a:t>
            </a:r>
            <a:r>
              <a:rPr lang="en-US" sz="1800" b="0" i="0" u="none" strike="noStrike">
                <a:solidFill>
                  <a:srgbClr val="292829"/>
                </a:solidFill>
                <a:latin typeface="Garamond"/>
                <a:ea typeface="Garamond"/>
                <a:cs typeface="Garamond"/>
                <a:sym typeface="Garamond"/>
              </a:rPr>
              <a:t>comunmente resulta de un periodo natural de deficit de precipitacion, un resultado de las interrupciones persistentes a gran escala en la circulación atmosferica global. La </a:t>
            </a:r>
            <a:r>
              <a:rPr lang="en-US" sz="1800" b="1" i="0" u="none" strike="noStrike">
                <a:solidFill>
                  <a:srgbClr val="292829"/>
                </a:solidFill>
                <a:latin typeface="Garamond"/>
                <a:ea typeface="Garamond"/>
                <a:cs typeface="Garamond"/>
                <a:sym typeface="Garamond"/>
              </a:rPr>
              <a:t>sequia de humedad </a:t>
            </a:r>
            <a:r>
              <a:rPr lang="en-US" sz="1800" b="0" i="0" u="none" strike="noStrike">
                <a:solidFill>
                  <a:srgbClr val="292829"/>
                </a:solidFill>
                <a:latin typeface="Garamond"/>
                <a:ea typeface="Garamond"/>
                <a:cs typeface="Garamond"/>
                <a:sym typeface="Garamond"/>
              </a:rPr>
              <a:t>del suelo se refiere tanto a </a:t>
            </a:r>
            <a:r>
              <a:rPr lang="en-US" sz="1800" b="1" i="0" u="none" strike="noStrike">
                <a:solidFill>
                  <a:srgbClr val="292829"/>
                </a:solidFill>
                <a:latin typeface="Garamond"/>
                <a:ea typeface="Garamond"/>
                <a:cs typeface="Garamond"/>
                <a:sym typeface="Garamond"/>
              </a:rPr>
              <a:t>la sequia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92829"/>
                </a:solidFill>
                <a:latin typeface="Garamond"/>
                <a:ea typeface="Garamond"/>
                <a:cs typeface="Garamond"/>
                <a:sym typeface="Garamond"/>
              </a:rPr>
              <a:t>agricola </a:t>
            </a:r>
            <a:r>
              <a:rPr lang="en-US" sz="1800" b="0" i="0" u="none" strike="noStrike">
                <a:solidFill>
                  <a:srgbClr val="292829"/>
                </a:solidFill>
                <a:latin typeface="Garamond"/>
                <a:ea typeface="Garamond"/>
                <a:cs typeface="Garamond"/>
                <a:sym typeface="Garamond"/>
              </a:rPr>
              <a:t>como la ecologica. La sequia agricola se define mas comunmente como la disponibilidad de agua en el suelo  para mantener el crecimiento de los cultivos y el forraje. La </a:t>
            </a:r>
            <a:r>
              <a:rPr lang="en-US" sz="1800" b="1" i="0" u="none" strike="noStrike">
                <a:solidFill>
                  <a:srgbClr val="292829"/>
                </a:solidFill>
                <a:latin typeface="Garamond"/>
                <a:ea typeface="Garamond"/>
                <a:cs typeface="Garamond"/>
                <a:sym typeface="Garamond"/>
              </a:rPr>
              <a:t>sequia hidrologica</a:t>
            </a:r>
            <a:r>
              <a:rPr lang="en-US" sz="1800" b="0" i="0" u="none" strike="noStrike">
                <a:solidFill>
                  <a:srgbClr val="292829"/>
                </a:solidFill>
                <a:latin typeface="Garamond"/>
                <a:ea typeface="Garamond"/>
                <a:cs typeface="Garamond"/>
                <a:sym typeface="Garamond"/>
              </a:rPr>
              <a:t>, aunque todavia esta influenciada por la deficiencia de la precipitacion, se define mejor en terminos de la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92829"/>
                </a:solidFill>
                <a:latin typeface="Garamond"/>
                <a:ea typeface="Garamond"/>
                <a:cs typeface="Garamond"/>
                <a:sym typeface="Garamond"/>
              </a:rPr>
              <a:t>desviacion del abastecimiento de las fuentes de agua superficiales y subterraneas de un cierto nivel promedio en cada periodo de tiempo. La </a:t>
            </a:r>
            <a:r>
              <a:rPr lang="en-US" sz="1800" b="1" i="0" u="none" strike="noStrike">
                <a:solidFill>
                  <a:srgbClr val="292829"/>
                </a:solidFill>
                <a:latin typeface="Garamond"/>
                <a:ea typeface="Garamond"/>
                <a:cs typeface="Garamond"/>
                <a:sym typeface="Garamond"/>
              </a:rPr>
              <a:t>sequia socioeconomica </a:t>
            </a:r>
            <a:r>
              <a:rPr lang="en-US" sz="1800" b="0" i="0" u="none" strike="noStrike">
                <a:solidFill>
                  <a:srgbClr val="292829"/>
                </a:solidFill>
                <a:latin typeface="Garamond"/>
                <a:ea typeface="Garamond"/>
                <a:cs typeface="Garamond"/>
                <a:sym typeface="Garamond"/>
              </a:rPr>
              <a:t>se define por un desequilibrio entre la demanda y el suministro de agua y los impactos resultantes en la sociedad y la economia. Es el menos entendido de todos  los tipos de sequia</a:t>
            </a:r>
            <a:endParaRPr/>
          </a:p>
        </p:txBody>
      </p:sp>
      <p:sp>
        <p:nvSpPr>
          <p:cNvPr id="175" name="Google Shape;175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3" name="Google Shape;18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92829"/>
                </a:solidFill>
                <a:latin typeface="Garamond"/>
                <a:ea typeface="Garamond"/>
                <a:cs typeface="Garamond"/>
                <a:sym typeface="Garamond"/>
              </a:rPr>
              <a:t>En gran parte, la CNULD ha basado su marco escalonado de monitoreo del OE3 en el Sistema mundial de alerta multirriesgo (GMAS) de la Organizacion Meteorologica Mundial (OMM) y el modelo </a:t>
            </a:r>
            <a:r>
              <a:rPr lang="en-US" sz="1800" b="1" i="0" u="none" strike="noStrike">
                <a:solidFill>
                  <a:srgbClr val="292829"/>
                </a:solidFill>
                <a:latin typeface="Garamond"/>
                <a:ea typeface="Garamond"/>
                <a:cs typeface="Garamond"/>
                <a:sym typeface="Garamond"/>
              </a:rPr>
              <a:t>Riesgo = Amenaza x Exposicion x Vulnerabilidad que se llama un INDICE GLOBAL DE SEQUIA</a:t>
            </a:r>
            <a:r>
              <a:rPr lang="en-US" sz="1800" b="0" i="0" u="none" strike="noStrike">
                <a:solidFill>
                  <a:srgbClr val="292829"/>
                </a:solidFill>
                <a:latin typeface="Garamond"/>
                <a:ea typeface="Garamond"/>
                <a:cs typeface="Garamond"/>
                <a:sym typeface="Garamond"/>
              </a:rPr>
              <a:t>. </a:t>
            </a:r>
            <a:r>
              <a:rPr lang="en-US" sz="1800" b="1" i="0" u="none" strike="noStrike">
                <a:solidFill>
                  <a:srgbClr val="292829"/>
                </a:solidFill>
                <a:latin typeface="Proxima Nova"/>
                <a:ea typeface="Proxima Nova"/>
                <a:cs typeface="Proxima Nova"/>
                <a:sym typeface="Proxima Nova"/>
              </a:rPr>
              <a:t>Clases de sequía para el indicador de riesgo de sequía de Nivel para el mapeo y monitoreo de la severidad como se definen de manera estadísticamente armonizada, según lo propuesto por la Organización Meteorológica Mundial. Un «evento» es una ocurrencia de sequía; por lo tanto, la definición de un evento variará de acuerdo con la definición de sequía que se utilice. La falta de criterios definidos para un evento contribuye aún más a los desafíos asociados con el monitoreo de la sequía. El índice global de sequia y el GMAS </a:t>
            </a:r>
            <a:r>
              <a:rPr lang="en-US" sz="1800" b="0" i="0" u="none" strike="noStrike">
                <a:solidFill>
                  <a:srgbClr val="292829"/>
                </a:solidFill>
                <a:latin typeface="Garamond"/>
                <a:ea typeface="Garamond"/>
                <a:cs typeface="Garamond"/>
                <a:sym typeface="Garamond"/>
              </a:rPr>
              <a:t>mejoraran las capacidades de los paises y las organizaciones para saber cuando hay que prepararse o responder a la sequia, con base en la matriz de riesgos propuestas y el sistema asociado de alerta cromatico para las amenazas hidrometeorologicas como la sequia</a:t>
            </a:r>
            <a:endParaRPr/>
          </a:p>
        </p:txBody>
      </p:sp>
      <p:sp>
        <p:nvSpPr>
          <p:cNvPr id="184" name="Google Shape;184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5" name="Google Shape;19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El índice de vulnerabilidad de sequia propuesto por la </a:t>
            </a:r>
            <a:r>
              <a:rPr lang="en-US" sz="1200" b="0" i="0" u="none" strike="noStrike" cap="none"/>
              <a:t>COMISIÓN CONJUNTA DE INVESTIGACIÓN DE LA UNIÓN EUROPEA: </a:t>
            </a:r>
            <a:r>
              <a:rPr lang="en-US"/>
              <a:t>Utiliza quince indicadores para evaluar los factores económicos, sociales y de infraestructura que contribuyen a la vulnerabilidad.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Es basado en conjuntos de datos disponibles a nivel mundial y datos que generalmente están disponibles a escala nacional y es Calculado como una combinación aritmética de los quince indicadores de entrada (después de normalizar cada uno para que oscile entre cero y uno, y para tener en cuenta la dirección esperada de su relación con la vulnerabilidad). Vamos a ver un ejemplo de esto índice mas tarde </a:t>
            </a:r>
            <a:endParaRPr/>
          </a:p>
        </p:txBody>
      </p:sp>
      <p:sp>
        <p:nvSpPr>
          <p:cNvPr id="196" name="Google Shape;19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2"/>
          <p:cNvSpPr txBox="1">
            <a:spLocks noGrp="1"/>
          </p:cNvSpPr>
          <p:nvPr>
            <p:ph type="ctrTitle"/>
          </p:nvPr>
        </p:nvSpPr>
        <p:spPr>
          <a:xfrm>
            <a:off x="1429612" y="1013984"/>
            <a:ext cx="7714388" cy="3260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2"/>
          <p:cNvSpPr txBox="1">
            <a:spLocks noGrp="1"/>
          </p:cNvSpPr>
          <p:nvPr>
            <p:ph type="subTitle" idx="1"/>
          </p:nvPr>
        </p:nvSpPr>
        <p:spPr>
          <a:xfrm>
            <a:off x="1429612" y="4848464"/>
            <a:ext cx="7714388" cy="1085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30"/>
              <a:buNone/>
              <a:defRPr sz="1800"/>
            </a:lvl1pPr>
            <a:lvl2pPr lvl="1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swald Light"/>
              <a:buNone/>
              <a:defRPr sz="2000"/>
            </a:lvl2pPr>
            <a:lvl3pPr lvl="2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30"/>
              <a:buNone/>
              <a:defRPr sz="1800"/>
            </a:lvl3pPr>
            <a:lvl4pPr lvl="3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60"/>
              <a:buFont typeface="Oswald Light"/>
              <a:buNone/>
              <a:defRPr sz="1600"/>
            </a:lvl4pPr>
            <a:lvl5pPr lvl="4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6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32"/>
          <p:cNvSpPr txBox="1">
            <a:spLocks noGrp="1"/>
          </p:cNvSpPr>
          <p:nvPr>
            <p:ph type="dt" idx="10"/>
          </p:nvPr>
        </p:nvSpPr>
        <p:spPr>
          <a:xfrm rot="5400000">
            <a:off x="10471087" y="4891318"/>
            <a:ext cx="26732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2"/>
          <p:cNvSpPr txBox="1">
            <a:spLocks noGrp="1"/>
          </p:cNvSpPr>
          <p:nvPr>
            <p:ph type="ftr" idx="11"/>
          </p:nvPr>
        </p:nvSpPr>
        <p:spPr>
          <a:xfrm rot="5400000">
            <a:off x="10473021" y="1609893"/>
            <a:ext cx="26694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2"/>
          <p:cNvSpPr txBox="1">
            <a:spLocks noGrp="1"/>
          </p:cNvSpPr>
          <p:nvPr>
            <p:ph type="sldNum" idx="12"/>
          </p:nvPr>
        </p:nvSpPr>
        <p:spPr>
          <a:xfrm>
            <a:off x="11492908" y="3219853"/>
            <a:ext cx="629653" cy="429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1" name="Google Shape;21;p32"/>
          <p:cNvCxnSpPr/>
          <p:nvPr/>
        </p:nvCxnSpPr>
        <p:spPr>
          <a:xfrm>
            <a:off x="1524000" y="4571506"/>
            <a:ext cx="971155" cy="0"/>
          </a:xfrm>
          <a:prstGeom prst="straightConnector1">
            <a:avLst/>
          </a:prstGeom>
          <a:noFill/>
          <a:ln w="317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swald Light"/>
              <a:ea typeface="Oswald Light"/>
              <a:cs typeface="Oswald Light"/>
              <a:sym typeface="Oswald Light"/>
            </a:endParaRPr>
          </a:p>
        </p:txBody>
      </p:sp>
      <p:sp>
        <p:nvSpPr>
          <p:cNvPr id="82" name="Google Shape;82;p39"/>
          <p:cNvSpPr txBox="1">
            <a:spLocks noGrp="1"/>
          </p:cNvSpPr>
          <p:nvPr>
            <p:ph type="title"/>
          </p:nvPr>
        </p:nvSpPr>
        <p:spPr>
          <a:xfrm>
            <a:off x="1429566" y="1041621"/>
            <a:ext cx="9238434" cy="861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9"/>
          <p:cNvSpPr txBox="1">
            <a:spLocks noGrp="1"/>
          </p:cNvSpPr>
          <p:nvPr>
            <p:ph type="dt" idx="10"/>
          </p:nvPr>
        </p:nvSpPr>
        <p:spPr>
          <a:xfrm rot="5400000">
            <a:off x="10471087" y="4891318"/>
            <a:ext cx="26732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9"/>
          <p:cNvSpPr txBox="1">
            <a:spLocks noGrp="1"/>
          </p:cNvSpPr>
          <p:nvPr>
            <p:ph type="ftr" idx="11"/>
          </p:nvPr>
        </p:nvSpPr>
        <p:spPr>
          <a:xfrm rot="5400000">
            <a:off x="10473021" y="1609893"/>
            <a:ext cx="26694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39"/>
          <p:cNvSpPr txBox="1">
            <a:spLocks noGrp="1"/>
          </p:cNvSpPr>
          <p:nvPr>
            <p:ph type="sldNum" idx="12"/>
          </p:nvPr>
        </p:nvSpPr>
        <p:spPr>
          <a:xfrm>
            <a:off x="11492908" y="3219853"/>
            <a:ext cx="629653" cy="429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0"/>
          <p:cNvSpPr txBox="1">
            <a:spLocks noGrp="1"/>
          </p:cNvSpPr>
          <p:nvPr>
            <p:ph type="dt" idx="10"/>
          </p:nvPr>
        </p:nvSpPr>
        <p:spPr>
          <a:xfrm rot="5400000">
            <a:off x="10471087" y="4891318"/>
            <a:ext cx="26732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40"/>
          <p:cNvSpPr txBox="1">
            <a:spLocks noGrp="1"/>
          </p:cNvSpPr>
          <p:nvPr>
            <p:ph type="ftr" idx="11"/>
          </p:nvPr>
        </p:nvSpPr>
        <p:spPr>
          <a:xfrm rot="5400000">
            <a:off x="10473021" y="1609893"/>
            <a:ext cx="26694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40"/>
          <p:cNvSpPr txBox="1">
            <a:spLocks noGrp="1"/>
          </p:cNvSpPr>
          <p:nvPr>
            <p:ph type="sldNum" idx="12"/>
          </p:nvPr>
        </p:nvSpPr>
        <p:spPr>
          <a:xfrm>
            <a:off x="11492908" y="3219853"/>
            <a:ext cx="629653" cy="429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41"/>
          <p:cNvSpPr txBox="1">
            <a:spLocks noGrp="1"/>
          </p:cNvSpPr>
          <p:nvPr>
            <p:ph type="title"/>
          </p:nvPr>
        </p:nvSpPr>
        <p:spPr>
          <a:xfrm>
            <a:off x="1443740" y="1558944"/>
            <a:ext cx="3279689" cy="1864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"/>
              <a:buNone/>
              <a:defRPr sz="2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41"/>
          <p:cNvSpPr txBox="1">
            <a:spLocks noGrp="1"/>
          </p:cNvSpPr>
          <p:nvPr>
            <p:ph type="body" idx="1"/>
          </p:nvPr>
        </p:nvSpPr>
        <p:spPr>
          <a:xfrm>
            <a:off x="5334000" y="762000"/>
            <a:ext cx="5333999" cy="53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7973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380"/>
              <a:buChar char="•"/>
              <a:defRPr sz="28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40"/>
              <a:buFont typeface="Oswald Light"/>
              <a:buNone/>
              <a:defRPr sz="2400">
                <a:solidFill>
                  <a:schemeClr val="lt1"/>
                </a:solidFill>
              </a:defRPr>
            </a:lvl2pPr>
            <a:lvl3pPr marL="1371600" lvl="2" indent="-33655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 sz="2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30"/>
              <a:buFont typeface="Oswald Light"/>
              <a:buNone/>
              <a:defRPr sz="1800">
                <a:solidFill>
                  <a:schemeClr val="lt1"/>
                </a:solidFill>
              </a:defRPr>
            </a:lvl4pPr>
            <a:lvl5pPr marL="2286000" lvl="4" indent="-325754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30"/>
              <a:buChar char="•"/>
              <a:defRPr sz="1800">
                <a:solidFill>
                  <a:schemeClr val="lt1"/>
                </a:solidFill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93" name="Google Shape;93;p41"/>
          <p:cNvSpPr txBox="1">
            <a:spLocks noGrp="1"/>
          </p:cNvSpPr>
          <p:nvPr>
            <p:ph type="body" idx="2"/>
          </p:nvPr>
        </p:nvSpPr>
        <p:spPr>
          <a:xfrm>
            <a:off x="1443741" y="3649682"/>
            <a:ext cx="3233096" cy="1933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360"/>
              <a:buNone/>
              <a:defRPr sz="16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90"/>
              <a:buFont typeface="Oswald Light"/>
              <a:buNone/>
              <a:defRPr sz="1400"/>
            </a:lvl2pPr>
            <a:lvl3pPr marL="1371600" lvl="2" indent="-2286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20"/>
              <a:buNone/>
              <a:defRPr sz="1200"/>
            </a:lvl3pPr>
            <a:lvl4pPr marL="1828800" lvl="3" indent="-2286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50"/>
              <a:buFont typeface="Oswald Light"/>
              <a:buNone/>
              <a:defRPr sz="1000"/>
            </a:lvl4pPr>
            <a:lvl5pPr marL="2286000" lvl="4" indent="-2286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5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4" name="Google Shape;94;p41"/>
          <p:cNvSpPr txBox="1">
            <a:spLocks noGrp="1"/>
          </p:cNvSpPr>
          <p:nvPr>
            <p:ph type="dt" idx="10"/>
          </p:nvPr>
        </p:nvSpPr>
        <p:spPr>
          <a:xfrm rot="5400000">
            <a:off x="10471087" y="4891318"/>
            <a:ext cx="26732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41"/>
          <p:cNvSpPr txBox="1">
            <a:spLocks noGrp="1"/>
          </p:cNvSpPr>
          <p:nvPr>
            <p:ph type="ftr" idx="11"/>
          </p:nvPr>
        </p:nvSpPr>
        <p:spPr>
          <a:xfrm rot="5400000">
            <a:off x="10473021" y="1609893"/>
            <a:ext cx="26694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41"/>
          <p:cNvSpPr txBox="1">
            <a:spLocks noGrp="1"/>
          </p:cNvSpPr>
          <p:nvPr>
            <p:ph type="sldNum" idx="12"/>
          </p:nvPr>
        </p:nvSpPr>
        <p:spPr>
          <a:xfrm>
            <a:off x="11492908" y="3219853"/>
            <a:ext cx="629653" cy="429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2"/>
          <p:cNvSpPr txBox="1">
            <a:spLocks noGrp="1"/>
          </p:cNvSpPr>
          <p:nvPr>
            <p:ph type="title"/>
          </p:nvPr>
        </p:nvSpPr>
        <p:spPr>
          <a:xfrm>
            <a:off x="1433543" y="1383126"/>
            <a:ext cx="3289886" cy="2045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"/>
              <a:buNone/>
              <a:defRPr sz="2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2"/>
          <p:cNvSpPr>
            <a:spLocks noGrp="1"/>
          </p:cNvSpPr>
          <p:nvPr>
            <p:ph type="pic" idx="2"/>
          </p:nvPr>
        </p:nvSpPr>
        <p:spPr>
          <a:xfrm>
            <a:off x="5334001" y="762000"/>
            <a:ext cx="5333999" cy="5334000"/>
          </a:xfrm>
          <a:prstGeom prst="rect">
            <a:avLst/>
          </a:prstGeom>
          <a:noFill/>
          <a:ln>
            <a:noFill/>
          </a:ln>
        </p:spPr>
      </p:sp>
      <p:sp>
        <p:nvSpPr>
          <p:cNvPr id="100" name="Google Shape;100;p42"/>
          <p:cNvSpPr txBox="1">
            <a:spLocks noGrp="1"/>
          </p:cNvSpPr>
          <p:nvPr>
            <p:ph type="body" idx="1"/>
          </p:nvPr>
        </p:nvSpPr>
        <p:spPr>
          <a:xfrm>
            <a:off x="1433544" y="3649682"/>
            <a:ext cx="3243292" cy="1684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360"/>
              <a:buNone/>
              <a:defRPr sz="16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90"/>
              <a:buFont typeface="Oswald Light"/>
              <a:buNone/>
              <a:defRPr sz="1400"/>
            </a:lvl2pPr>
            <a:lvl3pPr marL="1371600" lvl="2" indent="-2286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20"/>
              <a:buNone/>
              <a:defRPr sz="1200"/>
            </a:lvl3pPr>
            <a:lvl4pPr marL="1828800" lvl="3" indent="-2286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50"/>
              <a:buFont typeface="Oswald Light"/>
              <a:buNone/>
              <a:defRPr sz="1000"/>
            </a:lvl4pPr>
            <a:lvl5pPr marL="2286000" lvl="4" indent="-2286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5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1" name="Google Shape;101;p42"/>
          <p:cNvSpPr txBox="1">
            <a:spLocks noGrp="1"/>
          </p:cNvSpPr>
          <p:nvPr>
            <p:ph type="dt" idx="10"/>
          </p:nvPr>
        </p:nvSpPr>
        <p:spPr>
          <a:xfrm rot="5400000">
            <a:off x="10471087" y="4891318"/>
            <a:ext cx="26732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42"/>
          <p:cNvSpPr txBox="1">
            <a:spLocks noGrp="1"/>
          </p:cNvSpPr>
          <p:nvPr>
            <p:ph type="ftr" idx="11"/>
          </p:nvPr>
        </p:nvSpPr>
        <p:spPr>
          <a:xfrm rot="5400000">
            <a:off x="10473021" y="1609893"/>
            <a:ext cx="26694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42"/>
          <p:cNvSpPr txBox="1">
            <a:spLocks noGrp="1"/>
          </p:cNvSpPr>
          <p:nvPr>
            <p:ph type="sldNum" idx="12"/>
          </p:nvPr>
        </p:nvSpPr>
        <p:spPr>
          <a:xfrm>
            <a:off x="11492908" y="3219853"/>
            <a:ext cx="629653" cy="429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3"/>
          <p:cNvSpPr txBox="1">
            <a:spLocks noGrp="1"/>
          </p:cNvSpPr>
          <p:nvPr>
            <p:ph type="title"/>
          </p:nvPr>
        </p:nvSpPr>
        <p:spPr>
          <a:xfrm>
            <a:off x="1429566" y="1041621"/>
            <a:ext cx="9238434" cy="861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43"/>
          <p:cNvSpPr txBox="1">
            <a:spLocks noGrp="1"/>
          </p:cNvSpPr>
          <p:nvPr>
            <p:ph type="body" idx="1"/>
          </p:nvPr>
        </p:nvSpPr>
        <p:spPr>
          <a:xfrm rot="5400000">
            <a:off x="4115761" y="-456238"/>
            <a:ext cx="3866043" cy="923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530"/>
              <a:buChar char="•"/>
              <a:defRPr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360"/>
              <a:buFont typeface="Oswald Light"/>
              <a:buNone/>
              <a:defRPr>
                <a:solidFill>
                  <a:schemeClr val="lt1"/>
                </a:solidFill>
              </a:defRPr>
            </a:lvl2pPr>
            <a:lvl3pPr marL="1371600" lvl="2" indent="-304164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90"/>
              <a:buChar char="•"/>
              <a:defRPr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20"/>
              <a:buFont typeface="Oswald Light"/>
              <a:buNone/>
              <a:defRPr>
                <a:solidFill>
                  <a:schemeClr val="lt1"/>
                </a:solidFill>
              </a:defRPr>
            </a:lvl4pPr>
            <a:lvl5pPr marL="2286000" lvl="4" indent="-29337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2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7" name="Google Shape;107;p43"/>
          <p:cNvSpPr txBox="1">
            <a:spLocks noGrp="1"/>
          </p:cNvSpPr>
          <p:nvPr>
            <p:ph type="dt" idx="10"/>
          </p:nvPr>
        </p:nvSpPr>
        <p:spPr>
          <a:xfrm rot="5400000">
            <a:off x="10471087" y="4891318"/>
            <a:ext cx="26732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43"/>
          <p:cNvSpPr txBox="1">
            <a:spLocks noGrp="1"/>
          </p:cNvSpPr>
          <p:nvPr>
            <p:ph type="ftr" idx="11"/>
          </p:nvPr>
        </p:nvSpPr>
        <p:spPr>
          <a:xfrm rot="5400000">
            <a:off x="10473021" y="1609893"/>
            <a:ext cx="26694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43"/>
          <p:cNvSpPr txBox="1">
            <a:spLocks noGrp="1"/>
          </p:cNvSpPr>
          <p:nvPr>
            <p:ph type="sldNum" idx="12"/>
          </p:nvPr>
        </p:nvSpPr>
        <p:spPr>
          <a:xfrm>
            <a:off x="11492908" y="3219853"/>
            <a:ext cx="629653" cy="429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4"/>
          <p:cNvSpPr txBox="1">
            <a:spLocks noGrp="1"/>
          </p:cNvSpPr>
          <p:nvPr>
            <p:ph type="title"/>
          </p:nvPr>
        </p:nvSpPr>
        <p:spPr>
          <a:xfrm rot="5400000">
            <a:off x="7709080" y="2902619"/>
            <a:ext cx="4628301" cy="1758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44"/>
          <p:cNvSpPr txBox="1">
            <a:spLocks noGrp="1"/>
          </p:cNvSpPr>
          <p:nvPr>
            <p:ph type="body" idx="1"/>
          </p:nvPr>
        </p:nvSpPr>
        <p:spPr>
          <a:xfrm rot="5400000">
            <a:off x="2787851" y="-137840"/>
            <a:ext cx="4628301" cy="7839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530"/>
              <a:buChar char="•"/>
              <a:defRPr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360"/>
              <a:buFont typeface="Oswald Light"/>
              <a:buNone/>
              <a:defRPr>
                <a:solidFill>
                  <a:schemeClr val="lt1"/>
                </a:solidFill>
              </a:defRPr>
            </a:lvl2pPr>
            <a:lvl3pPr marL="1371600" lvl="2" indent="-304164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90"/>
              <a:buChar char="•"/>
              <a:defRPr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20"/>
              <a:buFont typeface="Oswald Light"/>
              <a:buNone/>
              <a:defRPr>
                <a:solidFill>
                  <a:schemeClr val="lt1"/>
                </a:solidFill>
              </a:defRPr>
            </a:lvl4pPr>
            <a:lvl5pPr marL="2286000" lvl="4" indent="-29337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2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3" name="Google Shape;113;p44"/>
          <p:cNvSpPr txBox="1">
            <a:spLocks noGrp="1"/>
          </p:cNvSpPr>
          <p:nvPr>
            <p:ph type="dt" idx="10"/>
          </p:nvPr>
        </p:nvSpPr>
        <p:spPr>
          <a:xfrm rot="5400000">
            <a:off x="10471087" y="4891318"/>
            <a:ext cx="26732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44"/>
          <p:cNvSpPr txBox="1">
            <a:spLocks noGrp="1"/>
          </p:cNvSpPr>
          <p:nvPr>
            <p:ph type="ftr" idx="11"/>
          </p:nvPr>
        </p:nvSpPr>
        <p:spPr>
          <a:xfrm rot="5400000">
            <a:off x="10473021" y="1609893"/>
            <a:ext cx="26694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44"/>
          <p:cNvSpPr txBox="1">
            <a:spLocks noGrp="1"/>
          </p:cNvSpPr>
          <p:nvPr>
            <p:ph type="sldNum" idx="12"/>
          </p:nvPr>
        </p:nvSpPr>
        <p:spPr>
          <a:xfrm>
            <a:off x="11492908" y="3219853"/>
            <a:ext cx="629653" cy="429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4"/>
          <p:cNvSpPr txBox="1">
            <a:spLocks noGrp="1"/>
          </p:cNvSpPr>
          <p:nvPr>
            <p:ph type="title"/>
          </p:nvPr>
        </p:nvSpPr>
        <p:spPr>
          <a:xfrm>
            <a:off x="1429566" y="1045445"/>
            <a:ext cx="9238434" cy="857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4"/>
          <p:cNvSpPr txBox="1">
            <a:spLocks noGrp="1"/>
          </p:cNvSpPr>
          <p:nvPr>
            <p:ph type="body" idx="1"/>
          </p:nvPr>
        </p:nvSpPr>
        <p:spPr>
          <a:xfrm>
            <a:off x="1429566" y="2286000"/>
            <a:ext cx="9238434" cy="3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60"/>
              <a:buFont typeface="Oswald Light"/>
              <a:buNone/>
              <a:defRPr>
                <a:solidFill>
                  <a:schemeClr val="dk1"/>
                </a:solidFill>
              </a:defRPr>
            </a:lvl2pPr>
            <a:lvl3pPr marL="1371600" lvl="2" indent="-304164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90"/>
              <a:buChar char="•"/>
              <a:defRPr>
                <a:solidFill>
                  <a:schemeClr val="dk1"/>
                </a:solidFill>
              </a:defRPr>
            </a:lvl3pPr>
            <a:lvl4pPr marL="1828800" lvl="3" indent="-2286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20"/>
              <a:buFont typeface="Oswald Light"/>
              <a:buNone/>
              <a:defRPr>
                <a:solidFill>
                  <a:schemeClr val="dk1"/>
                </a:solidFill>
              </a:defRPr>
            </a:lvl4pPr>
            <a:lvl5pPr marL="2286000" lvl="4" indent="-29337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20"/>
              <a:buChar char="•"/>
              <a:defRPr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34"/>
          <p:cNvSpPr txBox="1">
            <a:spLocks noGrp="1"/>
          </p:cNvSpPr>
          <p:nvPr>
            <p:ph type="dt" idx="10"/>
          </p:nvPr>
        </p:nvSpPr>
        <p:spPr>
          <a:xfrm rot="5400000">
            <a:off x="10471087" y="4891318"/>
            <a:ext cx="26732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4"/>
          <p:cNvSpPr txBox="1">
            <a:spLocks noGrp="1"/>
          </p:cNvSpPr>
          <p:nvPr>
            <p:ph type="ftr" idx="11"/>
          </p:nvPr>
        </p:nvSpPr>
        <p:spPr>
          <a:xfrm rot="5400000">
            <a:off x="10473021" y="1609893"/>
            <a:ext cx="26694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4"/>
          <p:cNvSpPr txBox="1">
            <a:spLocks noGrp="1"/>
          </p:cNvSpPr>
          <p:nvPr>
            <p:ph type="sldNum" idx="12"/>
          </p:nvPr>
        </p:nvSpPr>
        <p:spPr>
          <a:xfrm>
            <a:off x="11492908" y="3219853"/>
            <a:ext cx="629653" cy="429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swald Light"/>
              <a:ea typeface="Oswald Light"/>
              <a:cs typeface="Oswald Light"/>
              <a:sym typeface="Oswald Light"/>
            </a:endParaRPr>
          </a:p>
        </p:txBody>
      </p:sp>
      <p:sp>
        <p:nvSpPr>
          <p:cNvPr id="30" name="Google Shape;30;p36"/>
          <p:cNvSpPr txBox="1">
            <a:spLocks noGrp="1"/>
          </p:cNvSpPr>
          <p:nvPr>
            <p:ph type="title"/>
          </p:nvPr>
        </p:nvSpPr>
        <p:spPr>
          <a:xfrm>
            <a:off x="1421745" y="1287554"/>
            <a:ext cx="8284963" cy="3113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swald"/>
              <a:buNone/>
              <a:defRPr sz="4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6"/>
          <p:cNvSpPr txBox="1">
            <a:spLocks noGrp="1"/>
          </p:cNvSpPr>
          <p:nvPr>
            <p:ph type="body" idx="1"/>
          </p:nvPr>
        </p:nvSpPr>
        <p:spPr>
          <a:xfrm>
            <a:off x="1421744" y="4619707"/>
            <a:ext cx="7722256" cy="14762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53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700"/>
              <a:buFont typeface="Oswald Light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53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360"/>
              <a:buFont typeface="Oswald Light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36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2" name="Google Shape;32;p36"/>
          <p:cNvSpPr txBox="1">
            <a:spLocks noGrp="1"/>
          </p:cNvSpPr>
          <p:nvPr>
            <p:ph type="dt" idx="10"/>
          </p:nvPr>
        </p:nvSpPr>
        <p:spPr>
          <a:xfrm rot="5400000">
            <a:off x="10471087" y="4891318"/>
            <a:ext cx="26732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6"/>
          <p:cNvSpPr txBox="1">
            <a:spLocks noGrp="1"/>
          </p:cNvSpPr>
          <p:nvPr>
            <p:ph type="ftr" idx="11"/>
          </p:nvPr>
        </p:nvSpPr>
        <p:spPr>
          <a:xfrm rot="5400000">
            <a:off x="10473021" y="1609893"/>
            <a:ext cx="26694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6"/>
          <p:cNvSpPr txBox="1">
            <a:spLocks noGrp="1"/>
          </p:cNvSpPr>
          <p:nvPr>
            <p:ph type="sldNum" idx="12"/>
          </p:nvPr>
        </p:nvSpPr>
        <p:spPr>
          <a:xfrm>
            <a:off x="11492908" y="3219853"/>
            <a:ext cx="629653" cy="429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24CCF8-FDE5-48C8-A6BC-9B2BCA991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6D882-A897-49C4-9E25-2DA73EE578C3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A186C9-6E06-41EE-9494-A712CD21A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C82FBF-D51C-49EB-96AE-ACAC9BCFC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CC095-11DE-4839-A654-2A1A67E55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648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3"/>
          <p:cNvSpPr txBox="1">
            <a:spLocks noGrp="1"/>
          </p:cNvSpPr>
          <p:nvPr>
            <p:ph type="title"/>
          </p:nvPr>
        </p:nvSpPr>
        <p:spPr>
          <a:xfrm>
            <a:off x="1429566" y="1045445"/>
            <a:ext cx="9238434" cy="857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3"/>
          <p:cNvSpPr txBox="1">
            <a:spLocks noGrp="1"/>
          </p:cNvSpPr>
          <p:nvPr>
            <p:ph type="body" idx="1"/>
          </p:nvPr>
        </p:nvSpPr>
        <p:spPr>
          <a:xfrm>
            <a:off x="1429566" y="2286000"/>
            <a:ext cx="9238434" cy="3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530"/>
              <a:buChar char="•"/>
              <a:defRPr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360"/>
              <a:buFont typeface="Oswald Light"/>
              <a:buNone/>
              <a:defRPr>
                <a:solidFill>
                  <a:schemeClr val="lt1"/>
                </a:solidFill>
              </a:defRPr>
            </a:lvl2pPr>
            <a:lvl3pPr marL="1371600" lvl="2" indent="-304164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90"/>
              <a:buChar char="•"/>
              <a:defRPr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20"/>
              <a:buFont typeface="Oswald Light"/>
              <a:buNone/>
              <a:defRPr>
                <a:solidFill>
                  <a:schemeClr val="lt1"/>
                </a:solidFill>
              </a:defRPr>
            </a:lvl4pPr>
            <a:lvl5pPr marL="2286000" lvl="4" indent="-29337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2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33"/>
          <p:cNvSpPr txBox="1">
            <a:spLocks noGrp="1"/>
          </p:cNvSpPr>
          <p:nvPr>
            <p:ph type="dt" idx="10"/>
          </p:nvPr>
        </p:nvSpPr>
        <p:spPr>
          <a:xfrm rot="5400000">
            <a:off x="10471087" y="4891318"/>
            <a:ext cx="26732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3"/>
          <p:cNvSpPr txBox="1">
            <a:spLocks noGrp="1"/>
          </p:cNvSpPr>
          <p:nvPr>
            <p:ph type="ftr" idx="11"/>
          </p:nvPr>
        </p:nvSpPr>
        <p:spPr>
          <a:xfrm rot="5400000">
            <a:off x="10473021" y="1609893"/>
            <a:ext cx="26694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3"/>
          <p:cNvSpPr txBox="1">
            <a:spLocks noGrp="1"/>
          </p:cNvSpPr>
          <p:nvPr>
            <p:ph type="sldNum" idx="12"/>
          </p:nvPr>
        </p:nvSpPr>
        <p:spPr>
          <a:xfrm>
            <a:off x="11492908" y="3219853"/>
            <a:ext cx="629653" cy="429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31"/>
          <p:cNvSpPr txBox="1">
            <a:spLocks noGrp="1"/>
          </p:cNvSpPr>
          <p:nvPr>
            <p:ph type="ctrTitle"/>
          </p:nvPr>
        </p:nvSpPr>
        <p:spPr>
          <a:xfrm>
            <a:off x="1429612" y="1013984"/>
            <a:ext cx="7714388" cy="3260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"/>
              <a:buNone/>
              <a:defRPr sz="2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1"/>
          <p:cNvSpPr txBox="1">
            <a:spLocks noGrp="1"/>
          </p:cNvSpPr>
          <p:nvPr>
            <p:ph type="subTitle" idx="1"/>
          </p:nvPr>
        </p:nvSpPr>
        <p:spPr>
          <a:xfrm>
            <a:off x="1429612" y="4848464"/>
            <a:ext cx="7714388" cy="1085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530"/>
              <a:buNone/>
              <a:defRPr sz="1800"/>
            </a:lvl1pPr>
            <a:lvl2pPr lvl="1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Oswald Light"/>
              <a:buNone/>
              <a:defRPr sz="2000"/>
            </a:lvl2pPr>
            <a:lvl3pPr lvl="2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30"/>
              <a:buNone/>
              <a:defRPr sz="1800"/>
            </a:lvl3pPr>
            <a:lvl4pPr lvl="3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360"/>
              <a:buFont typeface="Oswald Light"/>
              <a:buNone/>
              <a:defRPr sz="1600"/>
            </a:lvl4pPr>
            <a:lvl5pPr lvl="4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36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0" name="Google Shape;50;p31"/>
          <p:cNvSpPr txBox="1">
            <a:spLocks noGrp="1"/>
          </p:cNvSpPr>
          <p:nvPr>
            <p:ph type="dt" idx="10"/>
          </p:nvPr>
        </p:nvSpPr>
        <p:spPr>
          <a:xfrm rot="5400000">
            <a:off x="10471087" y="4891318"/>
            <a:ext cx="26732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ftr" idx="11"/>
          </p:nvPr>
        </p:nvSpPr>
        <p:spPr>
          <a:xfrm rot="5400000">
            <a:off x="10473021" y="1609893"/>
            <a:ext cx="26694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sldNum" idx="12"/>
          </p:nvPr>
        </p:nvSpPr>
        <p:spPr>
          <a:xfrm>
            <a:off x="11492908" y="3219853"/>
            <a:ext cx="629653" cy="429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3" name="Google Shape;53;p31"/>
          <p:cNvCxnSpPr/>
          <p:nvPr/>
        </p:nvCxnSpPr>
        <p:spPr>
          <a:xfrm>
            <a:off x="1524000" y="4571506"/>
            <a:ext cx="971155" cy="0"/>
          </a:xfrm>
          <a:prstGeom prst="straightConnector1">
            <a:avLst/>
          </a:prstGeom>
          <a:noFill/>
          <a:ln w="317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swald Light"/>
              <a:ea typeface="Oswald Light"/>
              <a:cs typeface="Oswald Light"/>
              <a:sym typeface="Oswald Light"/>
            </a:endParaRPr>
          </a:p>
        </p:txBody>
      </p:sp>
      <p:sp>
        <p:nvSpPr>
          <p:cNvPr id="56" name="Google Shape;56;p35"/>
          <p:cNvSpPr txBox="1">
            <a:spLocks noGrp="1"/>
          </p:cNvSpPr>
          <p:nvPr>
            <p:ph type="title"/>
          </p:nvPr>
        </p:nvSpPr>
        <p:spPr>
          <a:xfrm>
            <a:off x="1421745" y="1287554"/>
            <a:ext cx="8284963" cy="3113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Oswald"/>
              <a:buNone/>
              <a:defRPr sz="4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5"/>
          <p:cNvSpPr txBox="1">
            <a:spLocks noGrp="1"/>
          </p:cNvSpPr>
          <p:nvPr>
            <p:ph type="body" idx="1"/>
          </p:nvPr>
        </p:nvSpPr>
        <p:spPr>
          <a:xfrm>
            <a:off x="1421744" y="4619707"/>
            <a:ext cx="7722256" cy="14762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530"/>
              <a:buNone/>
              <a:defRPr sz="18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Oswald Light"/>
              <a:buNone/>
              <a:defRPr sz="20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30"/>
              <a:buNone/>
              <a:defRPr sz="18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360"/>
              <a:buFont typeface="Oswald Light"/>
              <a:buNone/>
              <a:defRPr sz="16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360"/>
              <a:buNone/>
              <a:defRPr sz="16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35"/>
          <p:cNvSpPr txBox="1">
            <a:spLocks noGrp="1"/>
          </p:cNvSpPr>
          <p:nvPr>
            <p:ph type="dt" idx="10"/>
          </p:nvPr>
        </p:nvSpPr>
        <p:spPr>
          <a:xfrm rot="5400000">
            <a:off x="10471087" y="4891318"/>
            <a:ext cx="26732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5"/>
          <p:cNvSpPr txBox="1">
            <a:spLocks noGrp="1"/>
          </p:cNvSpPr>
          <p:nvPr>
            <p:ph type="ftr" idx="11"/>
          </p:nvPr>
        </p:nvSpPr>
        <p:spPr>
          <a:xfrm rot="5400000">
            <a:off x="10473021" y="1609893"/>
            <a:ext cx="26694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5"/>
          <p:cNvSpPr txBox="1">
            <a:spLocks noGrp="1"/>
          </p:cNvSpPr>
          <p:nvPr>
            <p:ph type="sldNum" idx="12"/>
          </p:nvPr>
        </p:nvSpPr>
        <p:spPr>
          <a:xfrm>
            <a:off x="11492908" y="3219853"/>
            <a:ext cx="629653" cy="429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7"/>
          <p:cNvSpPr txBox="1">
            <a:spLocks noGrp="1"/>
          </p:cNvSpPr>
          <p:nvPr>
            <p:ph type="title"/>
          </p:nvPr>
        </p:nvSpPr>
        <p:spPr>
          <a:xfrm>
            <a:off x="1429566" y="1013411"/>
            <a:ext cx="9238434" cy="889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7"/>
          <p:cNvSpPr txBox="1">
            <a:spLocks noGrp="1"/>
          </p:cNvSpPr>
          <p:nvPr>
            <p:ph type="body" idx="1"/>
          </p:nvPr>
        </p:nvSpPr>
        <p:spPr>
          <a:xfrm>
            <a:off x="1429566" y="2135565"/>
            <a:ext cx="4495800" cy="3960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530"/>
              <a:buChar char="•"/>
              <a:defRPr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360"/>
              <a:buFont typeface="Oswald Light"/>
              <a:buNone/>
              <a:defRPr>
                <a:solidFill>
                  <a:schemeClr val="lt1"/>
                </a:solidFill>
              </a:defRPr>
            </a:lvl2pPr>
            <a:lvl3pPr marL="1371600" lvl="2" indent="-304164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90"/>
              <a:buChar char="•"/>
              <a:defRPr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20"/>
              <a:buFont typeface="Oswald Light"/>
              <a:buNone/>
              <a:defRPr>
                <a:solidFill>
                  <a:schemeClr val="lt1"/>
                </a:solidFill>
              </a:defRPr>
            </a:lvl4pPr>
            <a:lvl5pPr marL="2286000" lvl="4" indent="-29337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2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" name="Google Shape;64;p37"/>
          <p:cNvSpPr txBox="1">
            <a:spLocks noGrp="1"/>
          </p:cNvSpPr>
          <p:nvPr>
            <p:ph type="body" idx="2"/>
          </p:nvPr>
        </p:nvSpPr>
        <p:spPr>
          <a:xfrm>
            <a:off x="6172200" y="2135565"/>
            <a:ext cx="4495800" cy="3960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530"/>
              <a:buChar char="•"/>
              <a:defRPr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360"/>
              <a:buFont typeface="Oswald Light"/>
              <a:buNone/>
              <a:defRPr>
                <a:solidFill>
                  <a:schemeClr val="lt1"/>
                </a:solidFill>
              </a:defRPr>
            </a:lvl2pPr>
            <a:lvl3pPr marL="1371600" lvl="2" indent="-304164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90"/>
              <a:buChar char="•"/>
              <a:defRPr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20"/>
              <a:buFont typeface="Oswald Light"/>
              <a:buNone/>
              <a:defRPr>
                <a:solidFill>
                  <a:schemeClr val="lt1"/>
                </a:solidFill>
              </a:defRPr>
            </a:lvl4pPr>
            <a:lvl5pPr marL="2286000" lvl="4" indent="-29337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2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37"/>
          <p:cNvSpPr txBox="1">
            <a:spLocks noGrp="1"/>
          </p:cNvSpPr>
          <p:nvPr>
            <p:ph type="dt" idx="10"/>
          </p:nvPr>
        </p:nvSpPr>
        <p:spPr>
          <a:xfrm rot="5400000">
            <a:off x="10471087" y="4891318"/>
            <a:ext cx="26732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7"/>
          <p:cNvSpPr txBox="1">
            <a:spLocks noGrp="1"/>
          </p:cNvSpPr>
          <p:nvPr>
            <p:ph type="ftr" idx="11"/>
          </p:nvPr>
        </p:nvSpPr>
        <p:spPr>
          <a:xfrm rot="5400000">
            <a:off x="10473021" y="1609893"/>
            <a:ext cx="26694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7"/>
          <p:cNvSpPr txBox="1">
            <a:spLocks noGrp="1"/>
          </p:cNvSpPr>
          <p:nvPr>
            <p:ph type="sldNum" idx="12"/>
          </p:nvPr>
        </p:nvSpPr>
        <p:spPr>
          <a:xfrm>
            <a:off x="11492908" y="3219853"/>
            <a:ext cx="629653" cy="429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8"/>
          <p:cNvSpPr txBox="1">
            <a:spLocks noGrp="1"/>
          </p:cNvSpPr>
          <p:nvPr>
            <p:ph type="title"/>
          </p:nvPr>
        </p:nvSpPr>
        <p:spPr>
          <a:xfrm>
            <a:off x="1429566" y="1079150"/>
            <a:ext cx="9238434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8"/>
          <p:cNvSpPr txBox="1">
            <a:spLocks noGrp="1"/>
          </p:cNvSpPr>
          <p:nvPr>
            <p:ph type="body" idx="1"/>
          </p:nvPr>
        </p:nvSpPr>
        <p:spPr>
          <a:xfrm>
            <a:off x="1429567" y="2013217"/>
            <a:ext cx="4495799" cy="704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530"/>
              <a:buNone/>
              <a:defRPr sz="1800" b="0" cap="non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L="914400" lvl="1" indent="-2286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Oswald Light"/>
              <a:buNone/>
              <a:defRPr sz="2000" b="1"/>
            </a:lvl2pPr>
            <a:lvl3pPr marL="1371600" lvl="2" indent="-2286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30"/>
              <a:buNone/>
              <a:defRPr sz="1800" b="1"/>
            </a:lvl3pPr>
            <a:lvl4pPr marL="1828800" lvl="3" indent="-2286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360"/>
              <a:buFont typeface="Oswald Light"/>
              <a:buNone/>
              <a:defRPr sz="1600" b="1"/>
            </a:lvl4pPr>
            <a:lvl5pPr marL="2286000" lvl="4" indent="-2286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36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1" name="Google Shape;71;p38"/>
          <p:cNvSpPr txBox="1">
            <a:spLocks noGrp="1"/>
          </p:cNvSpPr>
          <p:nvPr>
            <p:ph type="body" idx="2"/>
          </p:nvPr>
        </p:nvSpPr>
        <p:spPr>
          <a:xfrm>
            <a:off x="1429567" y="3048000"/>
            <a:ext cx="4495800" cy="30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530"/>
              <a:buChar char="•"/>
              <a:defRPr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360"/>
              <a:buFont typeface="Oswald Light"/>
              <a:buNone/>
              <a:defRPr>
                <a:solidFill>
                  <a:schemeClr val="lt1"/>
                </a:solidFill>
              </a:defRPr>
            </a:lvl2pPr>
            <a:lvl3pPr marL="1371600" lvl="2" indent="-304164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90"/>
              <a:buChar char="•"/>
              <a:defRPr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20"/>
              <a:buFont typeface="Oswald Light"/>
              <a:buNone/>
              <a:defRPr>
                <a:solidFill>
                  <a:schemeClr val="lt1"/>
                </a:solidFill>
              </a:defRPr>
            </a:lvl4pPr>
            <a:lvl5pPr marL="2286000" lvl="4" indent="-29337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2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38"/>
          <p:cNvSpPr txBox="1">
            <a:spLocks noGrp="1"/>
          </p:cNvSpPr>
          <p:nvPr>
            <p:ph type="body" idx="3"/>
          </p:nvPr>
        </p:nvSpPr>
        <p:spPr>
          <a:xfrm>
            <a:off x="6172200" y="2013215"/>
            <a:ext cx="4495800" cy="704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530"/>
              <a:buNone/>
              <a:defRPr sz="1800" b="0" cap="non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L="914400" lvl="1" indent="-2286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Oswald Light"/>
              <a:buNone/>
              <a:defRPr sz="2000" b="1"/>
            </a:lvl2pPr>
            <a:lvl3pPr marL="1371600" lvl="2" indent="-2286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30"/>
              <a:buNone/>
              <a:defRPr sz="1800" b="1"/>
            </a:lvl3pPr>
            <a:lvl4pPr marL="1828800" lvl="3" indent="-2286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360"/>
              <a:buFont typeface="Oswald Light"/>
              <a:buNone/>
              <a:defRPr sz="1600" b="1"/>
            </a:lvl4pPr>
            <a:lvl5pPr marL="2286000" lvl="4" indent="-2286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36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3" name="Google Shape;73;p38"/>
          <p:cNvSpPr txBox="1">
            <a:spLocks noGrp="1"/>
          </p:cNvSpPr>
          <p:nvPr>
            <p:ph type="body" idx="4"/>
          </p:nvPr>
        </p:nvSpPr>
        <p:spPr>
          <a:xfrm>
            <a:off x="6172200" y="3048000"/>
            <a:ext cx="4495800" cy="30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530"/>
              <a:buChar char="•"/>
              <a:defRPr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360"/>
              <a:buFont typeface="Oswald Light"/>
              <a:buNone/>
              <a:defRPr>
                <a:solidFill>
                  <a:schemeClr val="lt1"/>
                </a:solidFill>
              </a:defRPr>
            </a:lvl2pPr>
            <a:lvl3pPr marL="1371600" lvl="2" indent="-304164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90"/>
              <a:buChar char="•"/>
              <a:defRPr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20"/>
              <a:buFont typeface="Oswald Light"/>
              <a:buNone/>
              <a:defRPr>
                <a:solidFill>
                  <a:schemeClr val="lt1"/>
                </a:solidFill>
              </a:defRPr>
            </a:lvl4pPr>
            <a:lvl5pPr marL="2286000" lvl="4" indent="-29337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2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38"/>
          <p:cNvSpPr txBox="1">
            <a:spLocks noGrp="1"/>
          </p:cNvSpPr>
          <p:nvPr>
            <p:ph type="dt" idx="10"/>
          </p:nvPr>
        </p:nvSpPr>
        <p:spPr>
          <a:xfrm rot="5400000">
            <a:off x="10471087" y="4891318"/>
            <a:ext cx="26732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38"/>
          <p:cNvSpPr txBox="1">
            <a:spLocks noGrp="1"/>
          </p:cNvSpPr>
          <p:nvPr>
            <p:ph type="ftr" idx="11"/>
          </p:nvPr>
        </p:nvSpPr>
        <p:spPr>
          <a:xfrm rot="5400000">
            <a:off x="10473021" y="1609893"/>
            <a:ext cx="26694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8"/>
          <p:cNvSpPr txBox="1">
            <a:spLocks noGrp="1"/>
          </p:cNvSpPr>
          <p:nvPr>
            <p:ph type="sldNum" idx="12"/>
          </p:nvPr>
        </p:nvSpPr>
        <p:spPr>
          <a:xfrm>
            <a:off x="11492908" y="3219853"/>
            <a:ext cx="629653" cy="429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77" name="Google Shape;77;p38"/>
          <p:cNvCxnSpPr/>
          <p:nvPr/>
        </p:nvCxnSpPr>
        <p:spPr>
          <a:xfrm>
            <a:off x="6270727" y="2876662"/>
            <a:ext cx="971155" cy="0"/>
          </a:xfrm>
          <a:prstGeom prst="straightConnector1">
            <a:avLst/>
          </a:prstGeom>
          <a:noFill/>
          <a:ln w="317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8" name="Google Shape;78;p38"/>
          <p:cNvSpPr/>
          <p:nvPr/>
        </p:nvSpPr>
        <p:spPr>
          <a:xfrm>
            <a:off x="-1171838" y="4592406"/>
            <a:ext cx="808262" cy="3897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swald Light"/>
              <a:ea typeface="Oswald Light"/>
              <a:cs typeface="Oswald Light"/>
              <a:sym typeface="Oswald Light"/>
            </a:endParaRPr>
          </a:p>
        </p:txBody>
      </p:sp>
      <p:cxnSp>
        <p:nvCxnSpPr>
          <p:cNvPr id="79" name="Google Shape;79;p38"/>
          <p:cNvCxnSpPr/>
          <p:nvPr/>
        </p:nvCxnSpPr>
        <p:spPr>
          <a:xfrm>
            <a:off x="1524000" y="2876662"/>
            <a:ext cx="971155" cy="0"/>
          </a:xfrm>
          <a:prstGeom prst="straightConnector1">
            <a:avLst/>
          </a:prstGeom>
          <a:noFill/>
          <a:ln w="317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0"/>
          <p:cNvSpPr txBox="1">
            <a:spLocks noGrp="1"/>
          </p:cNvSpPr>
          <p:nvPr>
            <p:ph type="title"/>
          </p:nvPr>
        </p:nvSpPr>
        <p:spPr>
          <a:xfrm>
            <a:off x="1429566" y="1041621"/>
            <a:ext cx="9238434" cy="861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 b="1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0"/>
          <p:cNvSpPr txBox="1">
            <a:spLocks noGrp="1"/>
          </p:cNvSpPr>
          <p:nvPr>
            <p:ph type="body" idx="1"/>
          </p:nvPr>
        </p:nvSpPr>
        <p:spPr>
          <a:xfrm>
            <a:off x="1429566" y="2285999"/>
            <a:ext cx="9238434" cy="3810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25755" algn="l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3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swald Light"/>
                <a:ea typeface="Oswald Light"/>
                <a:cs typeface="Oswald Light"/>
                <a:sym typeface="Oswald Light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60"/>
              <a:buFont typeface="Oswald Light"/>
              <a:buNone/>
              <a:defRPr sz="1600" b="1" i="0" u="none" strike="noStrike" cap="none">
                <a:solidFill>
                  <a:schemeClr val="dk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marL="1371600" marR="0" lvl="2" indent="-304164" algn="l" rtl="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9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20"/>
              <a:buFont typeface="Oswald Light"/>
              <a:buNone/>
              <a:defRPr sz="1200" b="1" i="0" u="none" strike="noStrike" cap="none">
                <a:solidFill>
                  <a:schemeClr val="dk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marL="2286000" marR="0" lvl="4" indent="-293370" algn="l" rtl="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2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  <p:sp>
        <p:nvSpPr>
          <p:cNvPr id="12" name="Google Shape;12;p30"/>
          <p:cNvSpPr txBox="1">
            <a:spLocks noGrp="1"/>
          </p:cNvSpPr>
          <p:nvPr>
            <p:ph type="dt" idx="10"/>
          </p:nvPr>
        </p:nvSpPr>
        <p:spPr>
          <a:xfrm rot="5400000">
            <a:off x="10471087" y="4891318"/>
            <a:ext cx="26732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00" b="1" i="0" u="none" strike="noStrike" cap="none">
                <a:solidFill>
                  <a:schemeClr val="dk1"/>
                </a:solidFill>
                <a:latin typeface="Oswald Light"/>
                <a:ea typeface="Oswald Light"/>
                <a:cs typeface="Oswald Light"/>
                <a:sym typeface="Oswald Light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  <p:sp>
        <p:nvSpPr>
          <p:cNvPr id="13" name="Google Shape;13;p30"/>
          <p:cNvSpPr txBox="1">
            <a:spLocks noGrp="1"/>
          </p:cNvSpPr>
          <p:nvPr>
            <p:ph type="ftr" idx="11"/>
          </p:nvPr>
        </p:nvSpPr>
        <p:spPr>
          <a:xfrm rot="5400000">
            <a:off x="10473021" y="1609893"/>
            <a:ext cx="26694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700" b="1" i="0" u="none" strike="noStrike" cap="none">
                <a:solidFill>
                  <a:schemeClr val="dk1"/>
                </a:solidFill>
                <a:latin typeface="Oswald Light"/>
                <a:ea typeface="Oswald Light"/>
                <a:cs typeface="Oswald Light"/>
                <a:sym typeface="Oswald Light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  <p:sp>
        <p:nvSpPr>
          <p:cNvPr id="14" name="Google Shape;14;p30"/>
          <p:cNvSpPr txBox="1">
            <a:spLocks noGrp="1"/>
          </p:cNvSpPr>
          <p:nvPr>
            <p:ph type="sldNum" idx="12"/>
          </p:nvPr>
        </p:nvSpPr>
        <p:spPr>
          <a:xfrm>
            <a:off x="11492908" y="3219853"/>
            <a:ext cx="629653" cy="429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600" b="1" i="0" u="none" strike="noStrike" cap="none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L="0" marR="0" lvl="1" indent="0" algn="ctr" rtl="0">
              <a:spcBef>
                <a:spcPts val="0"/>
              </a:spcBef>
              <a:buNone/>
              <a:defRPr sz="1600" b="1" i="0" u="none" strike="noStrike" cap="none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L="0" marR="0" lvl="2" indent="0" algn="ctr" rtl="0">
              <a:spcBef>
                <a:spcPts val="0"/>
              </a:spcBef>
              <a:buNone/>
              <a:defRPr sz="1600" b="1" i="0" u="none" strike="noStrike" cap="none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L="0" marR="0" lvl="3" indent="0" algn="ctr" rtl="0">
              <a:spcBef>
                <a:spcPts val="0"/>
              </a:spcBef>
              <a:buNone/>
              <a:defRPr sz="1600" b="1" i="0" u="none" strike="noStrike" cap="none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L="0" marR="0" lvl="4" indent="0" algn="ctr" rtl="0">
              <a:spcBef>
                <a:spcPts val="0"/>
              </a:spcBef>
              <a:buNone/>
              <a:defRPr sz="1600" b="1" i="0" u="none" strike="noStrike" cap="none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L="0" marR="0" lvl="5" indent="0" algn="ctr" rtl="0">
              <a:spcBef>
                <a:spcPts val="0"/>
              </a:spcBef>
              <a:buNone/>
              <a:defRPr sz="1600" b="1" i="0" u="none" strike="noStrike" cap="none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L="0" marR="0" lvl="6" indent="0" algn="ctr" rtl="0">
              <a:spcBef>
                <a:spcPts val="0"/>
              </a:spcBef>
              <a:buNone/>
              <a:defRPr sz="1600" b="1" i="0" u="none" strike="noStrike" cap="none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L="0" marR="0" lvl="7" indent="0" algn="ctr" rtl="0">
              <a:spcBef>
                <a:spcPts val="0"/>
              </a:spcBef>
              <a:buNone/>
              <a:defRPr sz="1600" b="1" i="0" u="none" strike="noStrike" cap="none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L="0" marR="0" lvl="8" indent="0" algn="ctr" rtl="0">
              <a:spcBef>
                <a:spcPts val="0"/>
              </a:spcBef>
              <a:buNone/>
              <a:defRPr sz="1600" b="1" i="0" u="none" strike="noStrike" cap="none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4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9"/>
          <p:cNvSpPr txBox="1">
            <a:spLocks noGrp="1"/>
          </p:cNvSpPr>
          <p:nvPr>
            <p:ph type="title"/>
          </p:nvPr>
        </p:nvSpPr>
        <p:spPr>
          <a:xfrm>
            <a:off x="1429566" y="1041621"/>
            <a:ext cx="9238434" cy="861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"/>
              <a:buNone/>
              <a:defRPr sz="2800" b="1" i="0" u="none" strike="noStrike" cap="non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7" name="Google Shape;37;p29"/>
          <p:cNvSpPr txBox="1">
            <a:spLocks noGrp="1"/>
          </p:cNvSpPr>
          <p:nvPr>
            <p:ph type="body" idx="1"/>
          </p:nvPr>
        </p:nvSpPr>
        <p:spPr>
          <a:xfrm>
            <a:off x="1429566" y="2285999"/>
            <a:ext cx="9238434" cy="3810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25755" algn="l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53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360"/>
              <a:buFont typeface="Oswald Light"/>
              <a:buNone/>
              <a:defRPr sz="1600" b="1" i="0" u="none" strike="noStrike" cap="none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marL="1371600" marR="0" lvl="2" indent="-304164" algn="l" rtl="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9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20"/>
              <a:buFont typeface="Oswald Light"/>
              <a:buNone/>
              <a:defRPr sz="1200" b="1" i="0" u="none" strike="noStrike" cap="none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marL="2286000" marR="0" lvl="4" indent="-293370" algn="l" rtl="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2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  <p:sp>
        <p:nvSpPr>
          <p:cNvPr id="38" name="Google Shape;38;p29"/>
          <p:cNvSpPr txBox="1">
            <a:spLocks noGrp="1"/>
          </p:cNvSpPr>
          <p:nvPr>
            <p:ph type="dt" idx="10"/>
          </p:nvPr>
        </p:nvSpPr>
        <p:spPr>
          <a:xfrm rot="5400000">
            <a:off x="10471087" y="4891318"/>
            <a:ext cx="26732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00" b="1" i="0" u="none" strike="noStrike" cap="none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  <p:sp>
        <p:nvSpPr>
          <p:cNvPr id="39" name="Google Shape;39;p29"/>
          <p:cNvSpPr txBox="1">
            <a:spLocks noGrp="1"/>
          </p:cNvSpPr>
          <p:nvPr>
            <p:ph type="ftr" idx="11"/>
          </p:nvPr>
        </p:nvSpPr>
        <p:spPr>
          <a:xfrm rot="5400000">
            <a:off x="10473021" y="1609893"/>
            <a:ext cx="26694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700" b="1" i="0" u="none" strike="noStrike" cap="none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  <p:sp>
        <p:nvSpPr>
          <p:cNvPr id="40" name="Google Shape;40;p29"/>
          <p:cNvSpPr txBox="1">
            <a:spLocks noGrp="1"/>
          </p:cNvSpPr>
          <p:nvPr>
            <p:ph type="sldNum" idx="12"/>
          </p:nvPr>
        </p:nvSpPr>
        <p:spPr>
          <a:xfrm>
            <a:off x="11492908" y="3219853"/>
            <a:ext cx="629653" cy="429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600" b="1" i="0" u="none" strike="noStrike" cap="non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L="0" marR="0" lvl="1" indent="0" algn="ctr" rtl="0">
              <a:spcBef>
                <a:spcPts val="0"/>
              </a:spcBef>
              <a:buNone/>
              <a:defRPr sz="1600" b="1" i="0" u="none" strike="noStrike" cap="non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L="0" marR="0" lvl="2" indent="0" algn="ctr" rtl="0">
              <a:spcBef>
                <a:spcPts val="0"/>
              </a:spcBef>
              <a:buNone/>
              <a:defRPr sz="1600" b="1" i="0" u="none" strike="noStrike" cap="non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L="0" marR="0" lvl="3" indent="0" algn="ctr" rtl="0">
              <a:spcBef>
                <a:spcPts val="0"/>
              </a:spcBef>
              <a:buNone/>
              <a:defRPr sz="1600" b="1" i="0" u="none" strike="noStrike" cap="non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L="0" marR="0" lvl="4" indent="0" algn="ctr" rtl="0">
              <a:spcBef>
                <a:spcPts val="0"/>
              </a:spcBef>
              <a:buNone/>
              <a:defRPr sz="1600" b="1" i="0" u="none" strike="noStrike" cap="non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L="0" marR="0" lvl="5" indent="0" algn="ctr" rtl="0">
              <a:spcBef>
                <a:spcPts val="0"/>
              </a:spcBef>
              <a:buNone/>
              <a:defRPr sz="1600" b="1" i="0" u="none" strike="noStrike" cap="non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L="0" marR="0" lvl="6" indent="0" algn="ctr" rtl="0">
              <a:spcBef>
                <a:spcPts val="0"/>
              </a:spcBef>
              <a:buNone/>
              <a:defRPr sz="1600" b="1" i="0" u="none" strike="noStrike" cap="non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L="0" marR="0" lvl="7" indent="0" algn="ctr" rtl="0">
              <a:spcBef>
                <a:spcPts val="0"/>
              </a:spcBef>
              <a:buNone/>
              <a:defRPr sz="1600" b="1" i="0" u="none" strike="noStrike" cap="non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L="0" marR="0" lvl="8" indent="0" algn="ctr" rtl="0">
              <a:spcBef>
                <a:spcPts val="0"/>
              </a:spcBef>
              <a:buNone/>
              <a:defRPr sz="1600" b="1" i="0" u="none" strike="noStrike" cap="non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jp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1BB301F-BDAD-4CB2-B191-E73123EBC10B}"/>
              </a:ext>
            </a:extLst>
          </p:cNvPr>
          <p:cNvSpPr/>
          <p:nvPr/>
        </p:nvSpPr>
        <p:spPr>
          <a:xfrm>
            <a:off x="0" y="5137214"/>
            <a:ext cx="12192000" cy="17079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ext, sport, athletic game, tennis&#10;&#10;Description automatically generated">
            <a:extLst>
              <a:ext uri="{FF2B5EF4-FFF2-40B4-BE49-F238E27FC236}">
                <a16:creationId xmlns:a16="http://schemas.microsoft.com/office/drawing/2014/main" id="{EC31FDB4-15FC-4436-AB05-4310343B6A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420" y="3807991"/>
            <a:ext cx="2242457" cy="11666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9DCAF5-C121-4897-A6F4-14F7B3874859}"/>
              </a:ext>
            </a:extLst>
          </p:cNvPr>
          <p:cNvSpPr txBox="1"/>
          <p:nvPr/>
        </p:nvSpPr>
        <p:spPr>
          <a:xfrm>
            <a:off x="4223986" y="3429000"/>
            <a:ext cx="42173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dirty="0">
                <a:solidFill>
                  <a:schemeClr val="bg1"/>
                </a:solidFill>
                <a:latin typeface="Helvetica" panose="020B0604020202030204" pitchFamily="34" charset="0"/>
                <a:cs typeface="Calibri"/>
              </a:rPr>
              <a:t>Fondo para el Medio Ambiente Mundial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A620C68D-6825-448E-BA36-DB3C128A57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86" y="5263798"/>
            <a:ext cx="1936866" cy="618008"/>
          </a:xfrm>
          <a:prstGeom prst="rect">
            <a:avLst/>
          </a:prstGeom>
        </p:spPr>
      </p:pic>
      <p:pic>
        <p:nvPicPr>
          <p:cNvPr id="12" name="Picture 11" descr="A picture containing circle&#10;&#10;Description automatically generated">
            <a:extLst>
              <a:ext uri="{FF2B5EF4-FFF2-40B4-BE49-F238E27FC236}">
                <a16:creationId xmlns:a16="http://schemas.microsoft.com/office/drawing/2014/main" id="{9583CB9C-0412-414A-AD00-6814D53C40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9314" y="6033384"/>
            <a:ext cx="886802" cy="698269"/>
          </a:xfrm>
          <a:prstGeom prst="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609B68A2-D560-49E5-840C-21F1496D85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04" y="6220877"/>
            <a:ext cx="2120473" cy="410735"/>
          </a:xfrm>
          <a:prstGeom prst="rect">
            <a:avLst/>
          </a:prstGeom>
        </p:spPr>
      </p:pic>
      <p:pic>
        <p:nvPicPr>
          <p:cNvPr id="17" name="Picture 16" descr="Chart, line chart&#10;&#10;Description automatically generated">
            <a:extLst>
              <a:ext uri="{FF2B5EF4-FFF2-40B4-BE49-F238E27FC236}">
                <a16:creationId xmlns:a16="http://schemas.microsoft.com/office/drawing/2014/main" id="{4F3BC28C-303F-43A8-870B-D69FAE1152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961" y="6116830"/>
            <a:ext cx="1295697" cy="680240"/>
          </a:xfrm>
          <a:prstGeom prst="rect">
            <a:avLst/>
          </a:prstGeom>
        </p:spPr>
      </p:pic>
      <p:pic>
        <p:nvPicPr>
          <p:cNvPr id="19" name="Picture 18" descr="Text&#10;&#10;Description automatically generated">
            <a:extLst>
              <a:ext uri="{FF2B5EF4-FFF2-40B4-BE49-F238E27FC236}">
                <a16:creationId xmlns:a16="http://schemas.microsoft.com/office/drawing/2014/main" id="{A17766DD-1E6F-4C98-BE0F-E49EA53507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782" y="5137214"/>
            <a:ext cx="856485" cy="871176"/>
          </a:xfrm>
          <a:prstGeom prst="rect">
            <a:avLst/>
          </a:prstGeom>
        </p:spPr>
      </p:pic>
      <p:pic>
        <p:nvPicPr>
          <p:cNvPr id="21" name="Picture 20" descr="A yellow and black logo&#10;&#10;Description automatically generated with low confidence">
            <a:extLst>
              <a:ext uri="{FF2B5EF4-FFF2-40B4-BE49-F238E27FC236}">
                <a16:creationId xmlns:a16="http://schemas.microsoft.com/office/drawing/2014/main" id="{CB87DCBF-D1A2-4441-A842-6BEC7B5F04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411" y="5255556"/>
            <a:ext cx="781428" cy="752759"/>
          </a:xfrm>
          <a:prstGeom prst="rect">
            <a:avLst/>
          </a:prstGeom>
        </p:spPr>
      </p:pic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4FDD8E48-A06A-47FE-8D1D-D0628F4641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277" y="5245312"/>
            <a:ext cx="1308941" cy="695117"/>
          </a:xfrm>
          <a:prstGeom prst="rect">
            <a:avLst/>
          </a:prstGeom>
        </p:spPr>
      </p:pic>
      <p:pic>
        <p:nvPicPr>
          <p:cNvPr id="25" name="Picture 24" descr="Logo&#10;&#10;Description automatically generated">
            <a:extLst>
              <a:ext uri="{FF2B5EF4-FFF2-40B4-BE49-F238E27FC236}">
                <a16:creationId xmlns:a16="http://schemas.microsoft.com/office/drawing/2014/main" id="{404E6453-E9B2-4B21-A4AB-E1453A40423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958" y="6178876"/>
            <a:ext cx="875463" cy="598461"/>
          </a:xfrm>
          <a:prstGeom prst="rect">
            <a:avLst/>
          </a:prstGeom>
        </p:spPr>
      </p:pic>
      <p:pic>
        <p:nvPicPr>
          <p:cNvPr id="27" name="Picture 26" descr="A picture containing text&#10;&#10;Description automatically generated">
            <a:extLst>
              <a:ext uri="{FF2B5EF4-FFF2-40B4-BE49-F238E27FC236}">
                <a16:creationId xmlns:a16="http://schemas.microsoft.com/office/drawing/2014/main" id="{954688A4-A57F-44B9-AEB2-F45C60851C8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630" y="6240168"/>
            <a:ext cx="1724478" cy="466491"/>
          </a:xfrm>
          <a:prstGeom prst="rect">
            <a:avLst/>
          </a:prstGeom>
        </p:spPr>
      </p:pic>
      <p:pic>
        <p:nvPicPr>
          <p:cNvPr id="33" name="Picture 3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77673D2-E25B-4742-8EE4-E26E18648BE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4843" y="6207685"/>
            <a:ext cx="2432857" cy="478018"/>
          </a:xfrm>
          <a:prstGeom prst="rect">
            <a:avLst/>
          </a:prstGeom>
        </p:spPr>
      </p:pic>
      <p:pic>
        <p:nvPicPr>
          <p:cNvPr id="37" name="Picture 36" descr="Shape&#10;&#10;Description automatically generated with medium confidence">
            <a:extLst>
              <a:ext uri="{FF2B5EF4-FFF2-40B4-BE49-F238E27FC236}">
                <a16:creationId xmlns:a16="http://schemas.microsoft.com/office/drawing/2014/main" id="{1C5A32EB-E9AF-49DF-BC2D-C1EF44DCCBA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959" y="5248125"/>
            <a:ext cx="1491628" cy="747674"/>
          </a:xfrm>
          <a:prstGeom prst="rect">
            <a:avLst/>
          </a:prstGeom>
        </p:spPr>
      </p:pic>
      <p:pic>
        <p:nvPicPr>
          <p:cNvPr id="41" name="Picture 40" descr="A picture containing logo&#10;&#10;Description automatically generated">
            <a:extLst>
              <a:ext uri="{FF2B5EF4-FFF2-40B4-BE49-F238E27FC236}">
                <a16:creationId xmlns:a16="http://schemas.microsoft.com/office/drawing/2014/main" id="{E70A0747-0038-4CCF-9EF9-99615FAED18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3241" y="5401028"/>
            <a:ext cx="2474459" cy="441868"/>
          </a:xfrm>
          <a:prstGeom prst="rect">
            <a:avLst/>
          </a:prstGeom>
        </p:spPr>
      </p:pic>
      <p:pic>
        <p:nvPicPr>
          <p:cNvPr id="43" name="Picture 4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BDB380E5-2F57-41CF-A0C9-0C7FF8F811C8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739" b="46932"/>
          <a:stretch/>
        </p:blipFill>
        <p:spPr>
          <a:xfrm>
            <a:off x="6826784" y="6240168"/>
            <a:ext cx="1736058" cy="52417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3094AC2-BCF4-48F6-B202-10D6F62A8C9F}"/>
              </a:ext>
            </a:extLst>
          </p:cNvPr>
          <p:cNvSpPr txBox="1"/>
          <p:nvPr/>
        </p:nvSpPr>
        <p:spPr>
          <a:xfrm>
            <a:off x="0" y="2312"/>
            <a:ext cx="12192000" cy="3508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dirty="0">
                <a:solidFill>
                  <a:schemeClr val="bg1"/>
                </a:solidFill>
                <a:effectLst/>
                <a:latin typeface="Helvetica" panose="020B0604020202030204" pitchFamily="34" charset="0"/>
              </a:rPr>
              <a:t>Fortalecimiento de datos y toma de decisiones sobre la neutralidad de la degradación de la tierra (NDT) a través de plataformas de acceso libre y abierto (Tools4LDN)</a:t>
            </a:r>
          </a:p>
          <a:p>
            <a:pPr algn="ctr"/>
            <a:endParaRPr lang="es-ES" sz="1100" dirty="0">
              <a:solidFill>
                <a:schemeClr val="bg1"/>
              </a:solidFill>
              <a:latin typeface="Helvetica" panose="020B0604020202030204" pitchFamily="34" charset="0"/>
            </a:endParaRPr>
          </a:p>
          <a:p>
            <a:pPr algn="ctr"/>
            <a:r>
              <a:rPr lang="es-ES" sz="2800" b="1" dirty="0">
                <a:solidFill>
                  <a:schemeClr val="bg1"/>
                </a:solidFill>
                <a:effectLst/>
                <a:latin typeface="Helvetica" panose="020B0604020202030204" pitchFamily="34" charset="0"/>
              </a:rPr>
              <a:t>Una revisión de los productos e indicadores geoespaciales a disposición del público en apoyo del Objetivo Estratégico (OE) 2 de la CNULD </a:t>
            </a:r>
          </a:p>
          <a:p>
            <a:pPr algn="ctr"/>
            <a:endParaRPr lang="es-ES" sz="1100" b="1" dirty="0">
              <a:solidFill>
                <a:schemeClr val="bg1"/>
              </a:solidFill>
              <a:effectLst/>
              <a:latin typeface="Helvetica" panose="020B0604020202030204" pitchFamily="34" charset="0"/>
            </a:endParaRPr>
          </a:p>
          <a:p>
            <a:pPr algn="ctr"/>
            <a:r>
              <a:rPr lang="es-ES" sz="2000" b="1" dirty="0">
                <a:solidFill>
                  <a:schemeClr val="bg1"/>
                </a:solidFill>
                <a:latin typeface="Helvetica" panose="020B0604020202030204" pitchFamily="34" charset="0"/>
              </a:rPr>
              <a:t>David Lopez-Carr, PhD</a:t>
            </a:r>
          </a:p>
          <a:p>
            <a:pPr algn="ctr"/>
            <a:r>
              <a:rPr lang="es-ES" sz="1400" dirty="0" err="1">
                <a:solidFill>
                  <a:schemeClr val="bg1"/>
                </a:solidFill>
                <a:latin typeface="Helvetica" panose="020B0604020202030204" pitchFamily="34" charset="0"/>
              </a:rPr>
              <a:t>Professor</a:t>
            </a:r>
            <a:r>
              <a:rPr lang="es-ES" sz="1400" dirty="0">
                <a:solidFill>
                  <a:schemeClr val="bg1"/>
                </a:solidFill>
                <a:latin typeface="Helvetica" panose="020B0604020202030204" pitchFamily="34" charset="0"/>
              </a:rPr>
              <a:t> </a:t>
            </a:r>
            <a:r>
              <a:rPr lang="es-ES" sz="1400" dirty="0" err="1">
                <a:solidFill>
                  <a:schemeClr val="bg1"/>
                </a:solidFill>
                <a:latin typeface="Helvetica" panose="020B0604020202030204" pitchFamily="34" charset="0"/>
              </a:rPr>
              <a:t>of</a:t>
            </a:r>
            <a:r>
              <a:rPr lang="es-ES" sz="1400" dirty="0">
                <a:solidFill>
                  <a:schemeClr val="bg1"/>
                </a:solidFill>
                <a:latin typeface="Helvetica" panose="020B0604020202030204" pitchFamily="34" charset="0"/>
              </a:rPr>
              <a:t> </a:t>
            </a:r>
            <a:r>
              <a:rPr lang="es-ES" sz="1400" dirty="0" err="1">
                <a:solidFill>
                  <a:schemeClr val="bg1"/>
                </a:solidFill>
                <a:latin typeface="Helvetica" panose="020B0604020202030204" pitchFamily="34" charset="0"/>
              </a:rPr>
              <a:t>Geography</a:t>
            </a:r>
            <a:endParaRPr lang="es-ES" sz="1400" dirty="0">
              <a:solidFill>
                <a:schemeClr val="bg1"/>
              </a:solidFill>
              <a:latin typeface="Helvetica" panose="020B0604020202030204" pitchFamily="34" charset="0"/>
            </a:endParaRPr>
          </a:p>
          <a:p>
            <a:pPr algn="ctr"/>
            <a:r>
              <a:rPr lang="es-ES" sz="1400" dirty="0">
                <a:solidFill>
                  <a:schemeClr val="bg1"/>
                </a:solidFill>
                <a:latin typeface="Helvetica" panose="020B0604020202030204" pitchFamily="34" charset="0"/>
              </a:rPr>
              <a:t>Human-</a:t>
            </a:r>
            <a:r>
              <a:rPr lang="es-ES" sz="1400" dirty="0" err="1">
                <a:solidFill>
                  <a:schemeClr val="bg1"/>
                </a:solidFill>
                <a:latin typeface="Helvetica" panose="020B0604020202030204" pitchFamily="34" charset="0"/>
              </a:rPr>
              <a:t>Environment</a:t>
            </a:r>
            <a:r>
              <a:rPr lang="es-ES" sz="1400" dirty="0">
                <a:solidFill>
                  <a:schemeClr val="bg1"/>
                </a:solidFill>
                <a:latin typeface="Helvetica" panose="020B0604020202030204" pitchFamily="34" charset="0"/>
              </a:rPr>
              <a:t> Dynamics Lab, University </a:t>
            </a:r>
            <a:r>
              <a:rPr lang="es-ES" sz="1400" dirty="0" err="1">
                <a:solidFill>
                  <a:schemeClr val="bg1"/>
                </a:solidFill>
                <a:latin typeface="Helvetica" panose="020B0604020202030204" pitchFamily="34" charset="0"/>
              </a:rPr>
              <a:t>of</a:t>
            </a:r>
            <a:r>
              <a:rPr lang="es-ES" sz="1400" dirty="0">
                <a:solidFill>
                  <a:schemeClr val="bg1"/>
                </a:solidFill>
                <a:latin typeface="Helvetica" panose="020B0604020202030204" pitchFamily="34" charset="0"/>
              </a:rPr>
              <a:t> California Santa Barbara</a:t>
            </a:r>
          </a:p>
          <a:p>
            <a:pPr algn="ctr"/>
            <a:endParaRPr lang="es-ES" sz="1400" dirty="0">
              <a:solidFill>
                <a:schemeClr val="bg1"/>
              </a:solidFill>
              <a:latin typeface="Helvetica" panose="020B0604020202030204" pitchFamily="34" charset="0"/>
            </a:endParaRPr>
          </a:p>
          <a:p>
            <a:pPr algn="ctr"/>
            <a:r>
              <a:rPr lang="es-ES" sz="1400" dirty="0">
                <a:solidFill>
                  <a:schemeClr val="bg1"/>
                </a:solidFill>
                <a:latin typeface="Helvetica" panose="020B0604020202030204" pitchFamily="34" charset="0"/>
              </a:rPr>
              <a:t>Martes 12 de Octubre, 2021</a:t>
            </a:r>
          </a:p>
        </p:txBody>
      </p:sp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4AD3047-D2F0-467A-B219-AA9032D54AA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3194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9"/>
          <p:cNvSpPr txBox="1">
            <a:spLocks noGrp="1"/>
          </p:cNvSpPr>
          <p:nvPr>
            <p:ph type="title"/>
          </p:nvPr>
        </p:nvSpPr>
        <p:spPr>
          <a:xfrm>
            <a:off x="1429566" y="1045445"/>
            <a:ext cx="9238434" cy="857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"/>
              <a:buNone/>
            </a:pPr>
            <a:endParaRPr/>
          </a:p>
        </p:txBody>
      </p:sp>
      <p:sp>
        <p:nvSpPr>
          <p:cNvPr id="199" name="Google Shape;199;p9"/>
          <p:cNvSpPr txBox="1">
            <a:spLocks noGrp="1"/>
          </p:cNvSpPr>
          <p:nvPr>
            <p:ph type="body" idx="1"/>
          </p:nvPr>
        </p:nvSpPr>
        <p:spPr>
          <a:xfrm>
            <a:off x="1429566" y="2286000"/>
            <a:ext cx="9238434" cy="3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74320" lvl="0" indent="-177165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30"/>
              <a:buNone/>
            </a:pPr>
            <a:endParaRPr/>
          </a:p>
        </p:txBody>
      </p:sp>
      <p:pic>
        <p:nvPicPr>
          <p:cNvPr id="200" name="Google Shape;200;p9" descr="A map of the world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8116" y="-591266"/>
            <a:ext cx="10335768" cy="73090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6" name="Google Shape;206;p10"/>
          <p:cNvCxnSpPr/>
          <p:nvPr/>
        </p:nvCxnSpPr>
        <p:spPr>
          <a:xfrm>
            <a:off x="1524000" y="4571506"/>
            <a:ext cx="971155" cy="0"/>
          </a:xfrm>
          <a:prstGeom prst="straightConnector1">
            <a:avLst/>
          </a:prstGeom>
          <a:noFill/>
          <a:ln w="317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07" name="Google Shape;207;p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swald Light"/>
              <a:ea typeface="Oswald Light"/>
              <a:cs typeface="Oswald Light"/>
              <a:sym typeface="Oswald Light"/>
            </a:endParaRPr>
          </a:p>
        </p:txBody>
      </p:sp>
      <p:sp>
        <p:nvSpPr>
          <p:cNvPr id="208" name="Google Shape;208;p10"/>
          <p:cNvSpPr txBox="1">
            <a:spLocks noGrp="1"/>
          </p:cNvSpPr>
          <p:nvPr>
            <p:ph type="title"/>
          </p:nvPr>
        </p:nvSpPr>
        <p:spPr>
          <a:xfrm>
            <a:off x="326572" y="1023258"/>
            <a:ext cx="5442857" cy="2862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r>
              <a:rPr lang="en-US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/>
              <a:t>EL MARCO DE MONITOREO DE SEQUÍA DE LA CNULD SE COMPONE DE:</a:t>
            </a:r>
            <a:br>
              <a:rPr lang="en-US" sz="2400"/>
            </a:br>
            <a:r>
              <a:rPr lang="en-US" sz="2400"/>
              <a:t> INDICADORES DE SEQUÍA DE NIVEL 1, 2, Y 3</a:t>
            </a:r>
            <a:endParaRPr sz="2400"/>
          </a:p>
        </p:txBody>
      </p:sp>
      <p:sp>
        <p:nvSpPr>
          <p:cNvPr id="209" name="Google Shape;209;p10"/>
          <p:cNvSpPr/>
          <p:nvPr/>
        </p:nvSpPr>
        <p:spPr>
          <a:xfrm>
            <a:off x="6096000" y="0"/>
            <a:ext cx="6101137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swald Light"/>
              <a:ea typeface="Oswald Light"/>
              <a:cs typeface="Oswald Light"/>
              <a:sym typeface="Oswald Light"/>
            </a:endParaRPr>
          </a:p>
        </p:txBody>
      </p:sp>
      <p:cxnSp>
        <p:nvCxnSpPr>
          <p:cNvPr id="210" name="Google Shape;210;p10"/>
          <p:cNvCxnSpPr/>
          <p:nvPr/>
        </p:nvCxnSpPr>
        <p:spPr>
          <a:xfrm>
            <a:off x="2562423" y="3960586"/>
            <a:ext cx="971155" cy="0"/>
          </a:xfrm>
          <a:prstGeom prst="straightConnector1">
            <a:avLst/>
          </a:prstGeom>
          <a:noFill/>
          <a:ln w="317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11" name="Google Shape;211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74643" y="1239611"/>
            <a:ext cx="7180866" cy="45951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swald Light"/>
              <a:ea typeface="Oswald Light"/>
              <a:cs typeface="Oswald Light"/>
              <a:sym typeface="Oswald Light"/>
            </a:endParaRPr>
          </a:p>
        </p:txBody>
      </p:sp>
      <p:sp>
        <p:nvSpPr>
          <p:cNvPr id="218" name="Google Shape;218;p11"/>
          <p:cNvSpPr txBox="1">
            <a:spLocks noGrp="1"/>
          </p:cNvSpPr>
          <p:nvPr>
            <p:ph type="title"/>
          </p:nvPr>
        </p:nvSpPr>
        <p:spPr>
          <a:xfrm>
            <a:off x="1429566" y="1035908"/>
            <a:ext cx="9144000" cy="869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Oswald"/>
              <a:buNone/>
            </a:pPr>
            <a:r>
              <a:rPr lang="en-US"/>
              <a:t>COBERTURA Y RESOLUCIONES ESPACIOTEMPORALES DE LOS PRINCIPALES PRODUCTOS SELECCIONADOS CUADRICULADOS SOBRE PRECIPITACIÓN</a:t>
            </a:r>
            <a:endParaRPr/>
          </a:p>
        </p:txBody>
      </p:sp>
      <p:sp>
        <p:nvSpPr>
          <p:cNvPr id="219" name="Google Shape;219;p11"/>
          <p:cNvSpPr txBox="1">
            <a:spLocks noGrp="1"/>
          </p:cNvSpPr>
          <p:nvPr>
            <p:ph type="body" idx="1"/>
          </p:nvPr>
        </p:nvSpPr>
        <p:spPr>
          <a:xfrm>
            <a:off x="1429566" y="2286000"/>
            <a:ext cx="9238434" cy="3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74320" lvl="0" indent="-177165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30"/>
              <a:buNone/>
            </a:pPr>
            <a:endParaRPr/>
          </a:p>
        </p:txBody>
      </p:sp>
      <p:pic>
        <p:nvPicPr>
          <p:cNvPr id="220" name="Google Shape;220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9918" y="2286000"/>
            <a:ext cx="11492163" cy="419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swald Light"/>
              <a:ea typeface="Oswald Light"/>
              <a:cs typeface="Oswald Light"/>
              <a:sym typeface="Oswald Light"/>
            </a:endParaRPr>
          </a:p>
        </p:txBody>
      </p:sp>
      <p:sp>
        <p:nvSpPr>
          <p:cNvPr id="227" name="Google Shape;227;p12"/>
          <p:cNvSpPr txBox="1"/>
          <p:nvPr/>
        </p:nvSpPr>
        <p:spPr>
          <a:xfrm>
            <a:off x="1429566" y="413178"/>
            <a:ext cx="9144000" cy="869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swald"/>
              <a:buNone/>
            </a:pPr>
            <a:r>
              <a:rPr lang="en-US" sz="2000" b="1" cap="non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COBERTURA Y RESOLUCIONES ESPACIOTEMPORALES DE LOS PRINCIPALES PRODUCTOS SELECCIONADOS CUADRICULADOS SOBRE TEMPERATURA</a:t>
            </a:r>
            <a:endParaRPr sz="2000" b="1" cap="non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28" name="Google Shape;228;p12"/>
          <p:cNvSpPr txBox="1">
            <a:spLocks noGrp="1"/>
          </p:cNvSpPr>
          <p:nvPr>
            <p:ph type="body" idx="1"/>
          </p:nvPr>
        </p:nvSpPr>
        <p:spPr>
          <a:xfrm>
            <a:off x="1429566" y="2286000"/>
            <a:ext cx="9238434" cy="3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74320" lvl="0" indent="-177165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30"/>
              <a:buNone/>
            </a:pPr>
            <a:endParaRPr/>
          </a:p>
        </p:txBody>
      </p:sp>
      <p:pic>
        <p:nvPicPr>
          <p:cNvPr id="229" name="Google Shape;229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0584" y="1566862"/>
            <a:ext cx="11699978" cy="5248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swald Light"/>
              <a:ea typeface="Oswald Light"/>
              <a:cs typeface="Oswald Light"/>
              <a:sym typeface="Oswald Light"/>
            </a:endParaRPr>
          </a:p>
        </p:txBody>
      </p:sp>
      <p:sp>
        <p:nvSpPr>
          <p:cNvPr id="236" name="Google Shape;236;p13"/>
          <p:cNvSpPr txBox="1">
            <a:spLocks noGrp="1"/>
          </p:cNvSpPr>
          <p:nvPr>
            <p:ph type="title"/>
          </p:nvPr>
        </p:nvSpPr>
        <p:spPr>
          <a:xfrm>
            <a:off x="1524000" y="283030"/>
            <a:ext cx="9144000" cy="869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swald"/>
              <a:buNone/>
            </a:pPr>
            <a:r>
              <a:rPr lang="en-US" sz="2000"/>
              <a:t>COBERTURA Y RESOLUCIONES ESPACIOTEMPORALES DE LOS PRINCIPALES PRODUCTOS SELECCIONADOS CUADRICULADOS SOBRE HUMEDAD DEL SUELO</a:t>
            </a:r>
            <a:endParaRPr sz="2000"/>
          </a:p>
        </p:txBody>
      </p:sp>
      <p:sp>
        <p:nvSpPr>
          <p:cNvPr id="237" name="Google Shape;237;p13"/>
          <p:cNvSpPr txBox="1">
            <a:spLocks noGrp="1"/>
          </p:cNvSpPr>
          <p:nvPr>
            <p:ph type="body" idx="1"/>
          </p:nvPr>
        </p:nvSpPr>
        <p:spPr>
          <a:xfrm>
            <a:off x="1429566" y="2286000"/>
            <a:ext cx="9238434" cy="3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74320" lvl="0" indent="-177165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30"/>
              <a:buNone/>
            </a:pPr>
            <a:endParaRPr/>
          </a:p>
        </p:txBody>
      </p:sp>
      <p:pic>
        <p:nvPicPr>
          <p:cNvPr id="238" name="Google Shape;238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289" y="2286000"/>
            <a:ext cx="12073422" cy="4463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4"/>
          <p:cNvSpPr txBox="1">
            <a:spLocks noGrp="1"/>
          </p:cNvSpPr>
          <p:nvPr>
            <p:ph type="title"/>
          </p:nvPr>
        </p:nvSpPr>
        <p:spPr>
          <a:xfrm>
            <a:off x="395423" y="5127172"/>
            <a:ext cx="4327539" cy="857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"/>
              <a:buNone/>
            </a:pPr>
            <a:r>
              <a:rPr lang="en-US"/>
              <a:t>PRODUCTOS GLOBALES CUADRICULADOS PARA EL MONITOREO DE LA EXPOSICIÓN ECOSISTÉMICA A LA SEQUÍA Y LA EXPOSICIÓN HUMANA A LA SEQUÍA CON BASE EN LA POBLACIÓN</a:t>
            </a:r>
            <a:endParaRPr/>
          </a:p>
        </p:txBody>
      </p:sp>
      <p:pic>
        <p:nvPicPr>
          <p:cNvPr id="245" name="Google Shape;245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22962" y="0"/>
            <a:ext cx="7469038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5"/>
          <p:cNvSpPr txBox="1">
            <a:spLocks noGrp="1"/>
          </p:cNvSpPr>
          <p:nvPr>
            <p:ph type="title"/>
          </p:nvPr>
        </p:nvSpPr>
        <p:spPr>
          <a:xfrm>
            <a:off x="541671" y="707514"/>
            <a:ext cx="9238434" cy="857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"/>
              <a:buNone/>
            </a:pPr>
            <a:r>
              <a:rPr lang="en-US"/>
              <a:t>DATOS ECOLOGICOS </a:t>
            </a:r>
            <a:br>
              <a:rPr lang="en-US"/>
            </a:br>
            <a:r>
              <a:rPr lang="en-US"/>
              <a:t>SUPLEMENTARIOS</a:t>
            </a:r>
            <a:endParaRPr/>
          </a:p>
        </p:txBody>
      </p:sp>
      <p:sp>
        <p:nvSpPr>
          <p:cNvPr id="251" name="Google Shape;251;p15"/>
          <p:cNvSpPr txBox="1">
            <a:spLocks noGrp="1"/>
          </p:cNvSpPr>
          <p:nvPr>
            <p:ph type="body" idx="1"/>
          </p:nvPr>
        </p:nvSpPr>
        <p:spPr>
          <a:xfrm>
            <a:off x="1429566" y="2286000"/>
            <a:ext cx="9238434" cy="3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74320" lvl="0" indent="-177165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30"/>
              <a:buNone/>
            </a:pPr>
            <a:endParaRPr/>
          </a:p>
        </p:txBody>
      </p:sp>
      <p:pic>
        <p:nvPicPr>
          <p:cNvPr id="252" name="Google Shape;252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55031" y="-41073"/>
            <a:ext cx="713696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6"/>
          <p:cNvSpPr txBox="1">
            <a:spLocks noGrp="1"/>
          </p:cNvSpPr>
          <p:nvPr>
            <p:ph type="title"/>
          </p:nvPr>
        </p:nvSpPr>
        <p:spPr>
          <a:xfrm>
            <a:off x="1177775" y="399741"/>
            <a:ext cx="9238434" cy="857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"/>
              <a:buNone/>
            </a:pPr>
            <a:r>
              <a:rPr lang="en-US"/>
              <a:t>DATOS ECONOMICOS</a:t>
            </a:r>
            <a:endParaRPr/>
          </a:p>
        </p:txBody>
      </p:sp>
      <p:sp>
        <p:nvSpPr>
          <p:cNvPr id="258" name="Google Shape;258;p16"/>
          <p:cNvSpPr txBox="1">
            <a:spLocks noGrp="1"/>
          </p:cNvSpPr>
          <p:nvPr>
            <p:ph type="body" idx="1"/>
          </p:nvPr>
        </p:nvSpPr>
        <p:spPr>
          <a:xfrm>
            <a:off x="1429566" y="2286000"/>
            <a:ext cx="9238434" cy="3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74320" lvl="0" indent="-177165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30"/>
              <a:buNone/>
            </a:pPr>
            <a:endParaRPr/>
          </a:p>
        </p:txBody>
      </p:sp>
      <p:pic>
        <p:nvPicPr>
          <p:cNvPr id="259" name="Google Shape;259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392" y="1600200"/>
            <a:ext cx="11677650" cy="350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2967" y="5105400"/>
            <a:ext cx="11620500" cy="1619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7"/>
          <p:cNvSpPr txBox="1">
            <a:spLocks noGrp="1"/>
          </p:cNvSpPr>
          <p:nvPr>
            <p:ph type="title"/>
          </p:nvPr>
        </p:nvSpPr>
        <p:spPr>
          <a:xfrm>
            <a:off x="528418" y="666441"/>
            <a:ext cx="9238434" cy="857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"/>
              <a:buNone/>
            </a:pPr>
            <a:r>
              <a:rPr lang="en-US"/>
              <a:t>DATOS SOCIALES Y </a:t>
            </a:r>
            <a:br>
              <a:rPr lang="en-US"/>
            </a:br>
            <a:r>
              <a:rPr lang="en-US"/>
              <a:t>DE INFRASTRUCTURA </a:t>
            </a:r>
            <a:endParaRPr/>
          </a:p>
        </p:txBody>
      </p:sp>
      <p:sp>
        <p:nvSpPr>
          <p:cNvPr id="267" name="Google Shape;267;p17"/>
          <p:cNvSpPr txBox="1">
            <a:spLocks noGrp="1"/>
          </p:cNvSpPr>
          <p:nvPr>
            <p:ph type="body" idx="1"/>
          </p:nvPr>
        </p:nvSpPr>
        <p:spPr>
          <a:xfrm>
            <a:off x="1429566" y="2286000"/>
            <a:ext cx="9238434" cy="3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74320" lvl="0" indent="-177165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30"/>
              <a:buNone/>
            </a:pPr>
            <a:endParaRPr/>
          </a:p>
        </p:txBody>
      </p:sp>
      <p:pic>
        <p:nvPicPr>
          <p:cNvPr id="268" name="Google Shape;268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40831" y="0"/>
            <a:ext cx="645116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4" name="Google Shape;274;p18"/>
          <p:cNvCxnSpPr/>
          <p:nvPr/>
        </p:nvCxnSpPr>
        <p:spPr>
          <a:xfrm>
            <a:off x="1524000" y="4571506"/>
            <a:ext cx="971155" cy="0"/>
          </a:xfrm>
          <a:prstGeom prst="straightConnector1">
            <a:avLst/>
          </a:prstGeom>
          <a:noFill/>
          <a:ln w="317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75" name="Google Shape;275;p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swald Light"/>
              <a:ea typeface="Oswald Light"/>
              <a:cs typeface="Oswald Light"/>
              <a:sym typeface="Oswald Light"/>
            </a:endParaRPr>
          </a:p>
        </p:txBody>
      </p:sp>
      <p:sp>
        <p:nvSpPr>
          <p:cNvPr id="276" name="Google Shape;276;p18"/>
          <p:cNvSpPr/>
          <p:nvPr/>
        </p:nvSpPr>
        <p:spPr>
          <a:xfrm>
            <a:off x="733197" y="1113411"/>
            <a:ext cx="4629606" cy="4629606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swald Light"/>
              <a:ea typeface="Oswald Light"/>
              <a:cs typeface="Oswald Light"/>
              <a:sym typeface="Oswald Light"/>
            </a:endParaRPr>
          </a:p>
        </p:txBody>
      </p:sp>
      <p:sp>
        <p:nvSpPr>
          <p:cNvPr id="277" name="Google Shape;277;p18"/>
          <p:cNvSpPr txBox="1">
            <a:spLocks noGrp="1"/>
          </p:cNvSpPr>
          <p:nvPr>
            <p:ph type="title"/>
          </p:nvPr>
        </p:nvSpPr>
        <p:spPr>
          <a:xfrm>
            <a:off x="1143000" y="3316940"/>
            <a:ext cx="3810000" cy="1582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swald"/>
              <a:buNone/>
            </a:pPr>
            <a:r>
              <a:rPr lang="en-US" sz="1800">
                <a:solidFill>
                  <a:schemeClr val="lt1"/>
                </a:solidFill>
              </a:rPr>
              <a:t>MONITOREO INTEGRATIVO DE LA SEQUÍA INCLUIDA LA VULNERABILIDAD INTEGRAL DE LOS SISTEMAS HUMANOS Y LOS ECOSISTEMAS A LA SEQUÍA Y LA DEGRADACIÓN DE LA TIERRA </a:t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id="278" name="Google Shape;278;p1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362803" y="653142"/>
            <a:ext cx="6770555" cy="558570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9" name="Google Shape;279;p18"/>
          <p:cNvCxnSpPr/>
          <p:nvPr/>
        </p:nvCxnSpPr>
        <p:spPr>
          <a:xfrm>
            <a:off x="2562423" y="3997080"/>
            <a:ext cx="971155" cy="0"/>
          </a:xfrm>
          <a:prstGeom prst="straightConnector1">
            <a:avLst/>
          </a:prstGeom>
          <a:noFill/>
          <a:ln w="317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swald Light"/>
              <a:ea typeface="Oswald Light"/>
              <a:cs typeface="Oswald Light"/>
              <a:sym typeface="Oswald Light"/>
            </a:endParaRPr>
          </a:p>
        </p:txBody>
      </p:sp>
      <p:pic>
        <p:nvPicPr>
          <p:cNvPr id="122" name="Google Shape;122;p1" descr="View of earth from space"/>
          <p:cNvPicPr preferRelativeResize="0"/>
          <p:nvPr/>
        </p:nvPicPr>
        <p:blipFill rotWithShape="1">
          <a:blip r:embed="rId3">
            <a:alphaModFix/>
          </a:blip>
          <a:srcRect l="2" r="1310" b="1"/>
          <a:stretch/>
        </p:blipFill>
        <p:spPr>
          <a:xfrm>
            <a:off x="20" y="1571"/>
            <a:ext cx="12191980" cy="6856429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"/>
          <p:cNvSpPr/>
          <p:nvPr/>
        </p:nvSpPr>
        <p:spPr>
          <a:xfrm>
            <a:off x="1524000" y="1524000"/>
            <a:ext cx="9144000" cy="381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swald Light"/>
              <a:ea typeface="Oswald Light"/>
              <a:cs typeface="Oswald Light"/>
              <a:sym typeface="Oswald Light"/>
            </a:endParaRPr>
          </a:p>
        </p:txBody>
      </p:sp>
      <p:sp>
        <p:nvSpPr>
          <p:cNvPr id="124" name="Google Shape;124;p1"/>
          <p:cNvSpPr txBox="1">
            <a:spLocks noGrp="1"/>
          </p:cNvSpPr>
          <p:nvPr>
            <p:ph type="ctrTitle"/>
          </p:nvPr>
        </p:nvSpPr>
        <p:spPr>
          <a:xfrm>
            <a:off x="3048000" y="2320213"/>
            <a:ext cx="6095999" cy="1317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</a:pPr>
            <a:r>
              <a:rPr lang="en-US"/>
              <a:t>OBJETIVO ESTRATEGICO NUMERO 3 (SO3) </a:t>
            </a:r>
            <a:endParaRPr/>
          </a:p>
        </p:txBody>
      </p:sp>
      <p:sp>
        <p:nvSpPr>
          <p:cNvPr id="125" name="Google Shape;125;p1"/>
          <p:cNvSpPr txBox="1">
            <a:spLocks noGrp="1"/>
          </p:cNvSpPr>
          <p:nvPr>
            <p:ph type="subTitle" idx="1"/>
          </p:nvPr>
        </p:nvSpPr>
        <p:spPr>
          <a:xfrm>
            <a:off x="3102654" y="4249360"/>
            <a:ext cx="6041346" cy="688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rPr lang="en-US" sz="2000"/>
              <a:t>TOOLS4LDN PROJECT</a:t>
            </a:r>
            <a:endParaRPr/>
          </a:p>
          <a:p>
            <a:pPr marL="0" lvl="0" indent="0" algn="ctr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rPr lang="en-US" sz="2000"/>
              <a:t>Narcisa G. Pricope, David Lopez-Carr, Kevin Mwenda</a:t>
            </a:r>
            <a:endParaRPr/>
          </a:p>
        </p:txBody>
      </p:sp>
      <p:cxnSp>
        <p:nvCxnSpPr>
          <p:cNvPr id="126" name="Google Shape;126;p1"/>
          <p:cNvCxnSpPr/>
          <p:nvPr/>
        </p:nvCxnSpPr>
        <p:spPr>
          <a:xfrm>
            <a:off x="5610422" y="3960586"/>
            <a:ext cx="971155" cy="0"/>
          </a:xfrm>
          <a:prstGeom prst="straightConnector1">
            <a:avLst/>
          </a:prstGeom>
          <a:noFill/>
          <a:ln w="317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4" name="Google Shape;284;p19"/>
          <p:cNvCxnSpPr/>
          <p:nvPr/>
        </p:nvCxnSpPr>
        <p:spPr>
          <a:xfrm>
            <a:off x="1524000" y="4571506"/>
            <a:ext cx="971155" cy="0"/>
          </a:xfrm>
          <a:prstGeom prst="straightConnector1">
            <a:avLst/>
          </a:prstGeom>
          <a:noFill/>
          <a:ln w="317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85" name="Google Shape;285;p1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swald Light"/>
              <a:ea typeface="Oswald Light"/>
              <a:cs typeface="Oswald Light"/>
              <a:sym typeface="Oswald Light"/>
            </a:endParaRPr>
          </a:p>
        </p:txBody>
      </p:sp>
      <p:sp>
        <p:nvSpPr>
          <p:cNvPr id="286" name="Google Shape;286;p19"/>
          <p:cNvSpPr/>
          <p:nvPr/>
        </p:nvSpPr>
        <p:spPr>
          <a:xfrm>
            <a:off x="733197" y="1113411"/>
            <a:ext cx="4629606" cy="4629606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swald Light"/>
              <a:ea typeface="Oswald Light"/>
              <a:cs typeface="Oswald Light"/>
              <a:sym typeface="Oswald Light"/>
            </a:endParaRPr>
          </a:p>
        </p:txBody>
      </p:sp>
      <p:sp>
        <p:nvSpPr>
          <p:cNvPr id="287" name="Google Shape;287;p19"/>
          <p:cNvSpPr txBox="1">
            <a:spLocks noGrp="1"/>
          </p:cNvSpPr>
          <p:nvPr>
            <p:ph type="title"/>
          </p:nvPr>
        </p:nvSpPr>
        <p:spPr>
          <a:xfrm>
            <a:off x="1143000" y="2097740"/>
            <a:ext cx="3810000" cy="1582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"/>
              <a:buNone/>
            </a:pPr>
            <a:r>
              <a:rPr lang="en-US" sz="2800">
                <a:solidFill>
                  <a:schemeClr val="lt1"/>
                </a:solidFill>
              </a:rPr>
              <a:t>INDICES PERTINENTES</a:t>
            </a:r>
            <a:endParaRPr/>
          </a:p>
        </p:txBody>
      </p:sp>
      <p:sp>
        <p:nvSpPr>
          <p:cNvPr id="288" name="Google Shape;288;p19"/>
          <p:cNvSpPr txBox="1">
            <a:spLocks noGrp="1"/>
          </p:cNvSpPr>
          <p:nvPr>
            <p:ph type="body" idx="1"/>
          </p:nvPr>
        </p:nvSpPr>
        <p:spPr>
          <a:xfrm>
            <a:off x="1398270" y="4283221"/>
            <a:ext cx="3299460" cy="731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5"/>
              <a:buNone/>
            </a:pPr>
            <a:r>
              <a:rPr lang="en-US" sz="1300">
                <a:solidFill>
                  <a:schemeClr val="lt1"/>
                </a:solidFill>
              </a:rPr>
              <a:t>RECOMENDACIONES SOBRE LOS ÍNDICES DE VULNERABILIDAD A LA SEQUÍA</a:t>
            </a:r>
            <a:endParaRPr/>
          </a:p>
        </p:txBody>
      </p:sp>
      <p:pic>
        <p:nvPicPr>
          <p:cNvPr id="289" name="Google Shape;289;p19" descr="Rainy scen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01682" y="762000"/>
            <a:ext cx="5334000" cy="5334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0" name="Google Shape;290;p19"/>
          <p:cNvCxnSpPr/>
          <p:nvPr/>
        </p:nvCxnSpPr>
        <p:spPr>
          <a:xfrm>
            <a:off x="2562423" y="3997080"/>
            <a:ext cx="971155" cy="0"/>
          </a:xfrm>
          <a:prstGeom prst="straightConnector1">
            <a:avLst/>
          </a:prstGeom>
          <a:noFill/>
          <a:ln w="317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swald Light"/>
              <a:ea typeface="Oswald Light"/>
              <a:cs typeface="Oswald Light"/>
              <a:sym typeface="Oswald Light"/>
            </a:endParaRPr>
          </a:p>
        </p:txBody>
      </p:sp>
      <p:sp>
        <p:nvSpPr>
          <p:cNvPr id="297" name="Google Shape;297;p20"/>
          <p:cNvSpPr/>
          <p:nvPr/>
        </p:nvSpPr>
        <p:spPr>
          <a:xfrm>
            <a:off x="761999" y="762000"/>
            <a:ext cx="10664151" cy="5334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swald Light"/>
              <a:ea typeface="Oswald Light"/>
              <a:cs typeface="Oswald Light"/>
              <a:sym typeface="Oswald Light"/>
            </a:endParaRPr>
          </a:p>
        </p:txBody>
      </p:sp>
      <p:sp>
        <p:nvSpPr>
          <p:cNvPr id="298" name="Google Shape;298;p20"/>
          <p:cNvSpPr txBox="1">
            <a:spLocks noGrp="1"/>
          </p:cNvSpPr>
          <p:nvPr>
            <p:ph type="title"/>
          </p:nvPr>
        </p:nvSpPr>
        <p:spPr>
          <a:xfrm>
            <a:off x="1429566" y="1374753"/>
            <a:ext cx="4827799" cy="1034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swald"/>
              <a:buNone/>
            </a:pPr>
            <a:r>
              <a:rPr lang="en-US" sz="1800">
                <a:solidFill>
                  <a:schemeClr val="dk1"/>
                </a:solidFill>
              </a:rPr>
              <a:t>ÍNDICES BIOFÍSICOS PARA LA DETECCIÓN Y MONITOREO DE LA AMENAZA DE SEQUÍA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299" name="Google Shape;299;p20"/>
          <p:cNvSpPr txBox="1">
            <a:spLocks noGrp="1"/>
          </p:cNvSpPr>
          <p:nvPr>
            <p:ph type="body" idx="1"/>
          </p:nvPr>
        </p:nvSpPr>
        <p:spPr>
          <a:xfrm>
            <a:off x="1429566" y="2662484"/>
            <a:ext cx="4666434" cy="277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74320" lvl="0" indent="-27432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75"/>
              <a:buChar char="•"/>
            </a:pPr>
            <a:r>
              <a:rPr lang="en-US" sz="1500">
                <a:solidFill>
                  <a:schemeClr val="dk1"/>
                </a:solidFill>
              </a:rPr>
              <a:t>Índice Estandarizado de Precipitación – SPI</a:t>
            </a:r>
            <a:endParaRPr/>
          </a:p>
          <a:p>
            <a:pPr marL="274320" lvl="0" indent="-27432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75"/>
              <a:buChar char="•"/>
            </a:pPr>
            <a:r>
              <a:rPr lang="en-US" sz="1500">
                <a:solidFill>
                  <a:schemeClr val="dk1"/>
                </a:solidFill>
              </a:rPr>
              <a:t>Índice estandarizado de precipitación y evapotranspiración – SPEI</a:t>
            </a:r>
            <a:endParaRPr/>
          </a:p>
          <a:p>
            <a:pPr marL="274320" lvl="0" indent="-27432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75"/>
              <a:buChar char="•"/>
            </a:pPr>
            <a:r>
              <a:rPr lang="en-US" sz="1500">
                <a:solidFill>
                  <a:schemeClr val="dk1"/>
                </a:solidFill>
              </a:rPr>
              <a:t>Índice estandarizado de humedad del suelo – SSI</a:t>
            </a:r>
            <a:endParaRPr/>
          </a:p>
          <a:p>
            <a:pPr marL="274320" lvl="0" indent="-193357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75"/>
              <a:buNone/>
            </a:pPr>
            <a:endParaRPr sz="15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75"/>
              <a:buNone/>
            </a:pPr>
            <a:r>
              <a:rPr lang="en-US" sz="1500">
                <a:solidFill>
                  <a:schemeClr val="dk1"/>
                </a:solidFill>
              </a:rPr>
              <a:t>Se recomienda implementar el SPI como el principal índice para el monitoreo global de la sequía en Trends.Earth</a:t>
            </a:r>
            <a:endParaRPr sz="1500">
              <a:solidFill>
                <a:schemeClr val="dk1"/>
              </a:solidFill>
            </a:endParaRPr>
          </a:p>
        </p:txBody>
      </p:sp>
      <p:pic>
        <p:nvPicPr>
          <p:cNvPr id="300" name="Google Shape;300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19364" y="2223695"/>
            <a:ext cx="3824845" cy="2992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1"/>
          <p:cNvSpPr txBox="1">
            <a:spLocks noGrp="1"/>
          </p:cNvSpPr>
          <p:nvPr>
            <p:ph type="title"/>
          </p:nvPr>
        </p:nvSpPr>
        <p:spPr>
          <a:xfrm>
            <a:off x="1429566" y="275385"/>
            <a:ext cx="9238434" cy="857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"/>
              <a:buNone/>
            </a:pPr>
            <a:r>
              <a:rPr lang="en-US"/>
              <a:t>ÍNDICES INTEGRADOS DE VULNERABILIDAD A LA SEQUÍA EXISTENTES</a:t>
            </a:r>
            <a:endParaRPr/>
          </a:p>
        </p:txBody>
      </p:sp>
      <p:sp>
        <p:nvSpPr>
          <p:cNvPr id="307" name="Google Shape;307;p21"/>
          <p:cNvSpPr txBox="1">
            <a:spLocks noGrp="1"/>
          </p:cNvSpPr>
          <p:nvPr>
            <p:ph type="body" idx="1"/>
          </p:nvPr>
        </p:nvSpPr>
        <p:spPr>
          <a:xfrm>
            <a:off x="1355407" y="1654629"/>
            <a:ext cx="9238434" cy="3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74320" lvl="0" indent="-27432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30"/>
              <a:buChar char="•"/>
            </a:pPr>
            <a:r>
              <a:rPr lang="en-US"/>
              <a:t>Marco de vulnerabilidad a la sequía del Centro Común de Investigación de la Comisión Europea</a:t>
            </a:r>
            <a:endParaRPr/>
          </a:p>
          <a:p>
            <a:pPr marL="274320" lvl="0" indent="-177165" algn="l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530"/>
              <a:buNone/>
            </a:pPr>
            <a:endParaRPr/>
          </a:p>
          <a:p>
            <a:pPr marL="274320" lvl="0" indent="-177165" algn="l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530"/>
              <a:buNone/>
            </a:pPr>
            <a:endParaRPr/>
          </a:p>
          <a:p>
            <a:pPr marL="274320" lvl="0" indent="-177165" algn="l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530"/>
              <a:buNone/>
            </a:pPr>
            <a:endParaRPr/>
          </a:p>
          <a:p>
            <a:pPr marL="274320" lvl="0" indent="-177165" algn="l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530"/>
              <a:buNone/>
            </a:pPr>
            <a:endParaRPr/>
          </a:p>
          <a:p>
            <a:pPr marL="274320" lvl="0" indent="-274320" algn="l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530"/>
              <a:buChar char="•"/>
            </a:pPr>
            <a:r>
              <a:rPr lang="en-US"/>
              <a:t>Índice de vulnerabilidad a la sequía - DVI</a:t>
            </a:r>
            <a:endParaRPr/>
          </a:p>
        </p:txBody>
      </p:sp>
      <p:pic>
        <p:nvPicPr>
          <p:cNvPr id="308" name="Google Shape;308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56188" y="2150257"/>
            <a:ext cx="4743450" cy="981075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21"/>
          <p:cNvSpPr txBox="1"/>
          <p:nvPr/>
        </p:nvSpPr>
        <p:spPr>
          <a:xfrm>
            <a:off x="2676048" y="3145613"/>
            <a:ext cx="683990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rPr>
              <a:t>donde Soci , Econi , e Infri son los factores de vulnerabilidad social, económica y de infraestructura para la región i (Carrão et al. 2016)</a:t>
            </a:r>
            <a:endParaRPr sz="1800">
              <a:solidFill>
                <a:schemeClr val="lt1"/>
              </a:solidFill>
              <a:latin typeface="Oswald Light"/>
              <a:ea typeface="Oswald Light"/>
              <a:cs typeface="Oswald Light"/>
              <a:sym typeface="Oswald Light"/>
            </a:endParaRPr>
          </a:p>
        </p:txBody>
      </p:sp>
      <p:pic>
        <p:nvPicPr>
          <p:cNvPr id="310" name="Google Shape;310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36236" y="4893122"/>
            <a:ext cx="4676775" cy="1076325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21"/>
          <p:cNvSpPr txBox="1"/>
          <p:nvPr/>
        </p:nvSpPr>
        <p:spPr>
          <a:xfrm>
            <a:off x="1429566" y="5980539"/>
            <a:ext cx="988953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rPr>
              <a:t>donde Wk son las ponderaciones asignadas al componente k (con ∑Wk = 1) y Ci,k son los componentes para cada país de natural renovable, capacidad económica, recursos umanos y cívicos, infraestructura y tecnología </a:t>
            </a:r>
            <a:endParaRPr sz="1800">
              <a:solidFill>
                <a:schemeClr val="lt1"/>
              </a:solidFill>
              <a:latin typeface="Oswald Light"/>
              <a:ea typeface="Oswald Light"/>
              <a:cs typeface="Oswald Light"/>
              <a:sym typeface="Oswald Light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7" name="Google Shape;317;p22"/>
          <p:cNvCxnSpPr/>
          <p:nvPr/>
        </p:nvCxnSpPr>
        <p:spPr>
          <a:xfrm>
            <a:off x="1524000" y="4571506"/>
            <a:ext cx="971155" cy="0"/>
          </a:xfrm>
          <a:prstGeom prst="straightConnector1">
            <a:avLst/>
          </a:prstGeom>
          <a:noFill/>
          <a:ln w="317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8" name="Google Shape;318;p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swald Light"/>
              <a:ea typeface="Oswald Light"/>
              <a:cs typeface="Oswald Light"/>
              <a:sym typeface="Oswald Light"/>
            </a:endParaRPr>
          </a:p>
        </p:txBody>
      </p:sp>
      <p:sp>
        <p:nvSpPr>
          <p:cNvPr id="319" name="Google Shape;319;p22"/>
          <p:cNvSpPr/>
          <p:nvPr/>
        </p:nvSpPr>
        <p:spPr>
          <a:xfrm>
            <a:off x="733197" y="1113411"/>
            <a:ext cx="4629606" cy="4629606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swald Light"/>
              <a:ea typeface="Oswald Light"/>
              <a:cs typeface="Oswald Light"/>
              <a:sym typeface="Oswald Light"/>
            </a:endParaRPr>
          </a:p>
        </p:txBody>
      </p:sp>
      <p:sp>
        <p:nvSpPr>
          <p:cNvPr id="320" name="Google Shape;320;p22"/>
          <p:cNvSpPr txBox="1">
            <a:spLocks noGrp="1"/>
          </p:cNvSpPr>
          <p:nvPr>
            <p:ph type="title"/>
          </p:nvPr>
        </p:nvSpPr>
        <p:spPr>
          <a:xfrm>
            <a:off x="1143000" y="2097740"/>
            <a:ext cx="3810000" cy="1582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Oswald"/>
              <a:buNone/>
            </a:pPr>
            <a:r>
              <a:rPr lang="en-US" sz="2200">
                <a:solidFill>
                  <a:schemeClr val="lt1"/>
                </a:solidFill>
              </a:rPr>
              <a:t>RECOMENDACIONES SOBRE LOS INDICES DE VULNERABILIDAD A LA SEQUIA </a:t>
            </a:r>
            <a:endParaRPr/>
          </a:p>
        </p:txBody>
      </p:sp>
      <p:pic>
        <p:nvPicPr>
          <p:cNvPr id="321" name="Google Shape;321;p2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486400" y="478638"/>
            <a:ext cx="6607371" cy="56935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2" name="Google Shape;322;p22"/>
          <p:cNvCxnSpPr/>
          <p:nvPr/>
        </p:nvCxnSpPr>
        <p:spPr>
          <a:xfrm>
            <a:off x="2562423" y="3997080"/>
            <a:ext cx="971155" cy="0"/>
          </a:xfrm>
          <a:prstGeom prst="straightConnector1">
            <a:avLst/>
          </a:prstGeom>
          <a:noFill/>
          <a:ln w="317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8" name="Google Shape;328;p23"/>
          <p:cNvCxnSpPr/>
          <p:nvPr/>
        </p:nvCxnSpPr>
        <p:spPr>
          <a:xfrm>
            <a:off x="1524000" y="4571506"/>
            <a:ext cx="971155" cy="0"/>
          </a:xfrm>
          <a:prstGeom prst="straightConnector1">
            <a:avLst/>
          </a:prstGeom>
          <a:noFill/>
          <a:ln w="317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29" name="Google Shape;329;p2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swald Light"/>
              <a:ea typeface="Oswald Light"/>
              <a:cs typeface="Oswald Light"/>
              <a:sym typeface="Oswald Light"/>
            </a:endParaRPr>
          </a:p>
        </p:txBody>
      </p:sp>
      <p:sp>
        <p:nvSpPr>
          <p:cNvPr id="330" name="Google Shape;330;p23"/>
          <p:cNvSpPr/>
          <p:nvPr/>
        </p:nvSpPr>
        <p:spPr>
          <a:xfrm>
            <a:off x="733197" y="1113411"/>
            <a:ext cx="4629606" cy="4629606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swald Light"/>
              <a:ea typeface="Oswald Light"/>
              <a:cs typeface="Oswald Light"/>
              <a:sym typeface="Oswald Light"/>
            </a:endParaRPr>
          </a:p>
        </p:txBody>
      </p:sp>
      <p:sp>
        <p:nvSpPr>
          <p:cNvPr id="331" name="Google Shape;331;p23"/>
          <p:cNvSpPr txBox="1">
            <a:spLocks noGrp="1"/>
          </p:cNvSpPr>
          <p:nvPr>
            <p:ph type="title"/>
          </p:nvPr>
        </p:nvSpPr>
        <p:spPr>
          <a:xfrm>
            <a:off x="1143000" y="2097740"/>
            <a:ext cx="3810000" cy="1582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"/>
              <a:buNone/>
            </a:pPr>
            <a:r>
              <a:rPr lang="en-US" sz="2800">
                <a:solidFill>
                  <a:schemeClr val="lt1"/>
                </a:solidFill>
              </a:rPr>
              <a:t>PRODUCTOS RELEVANTES </a:t>
            </a:r>
            <a:endParaRPr/>
          </a:p>
        </p:txBody>
      </p:sp>
      <p:sp>
        <p:nvSpPr>
          <p:cNvPr id="332" name="Google Shape;332;p23"/>
          <p:cNvSpPr txBox="1">
            <a:spLocks noGrp="1"/>
          </p:cNvSpPr>
          <p:nvPr>
            <p:ph type="body" idx="1"/>
          </p:nvPr>
        </p:nvSpPr>
        <p:spPr>
          <a:xfrm>
            <a:off x="1398270" y="4283221"/>
            <a:ext cx="3299460" cy="731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60"/>
              <a:buNone/>
            </a:pPr>
            <a:r>
              <a:rPr lang="en-US" sz="1600"/>
              <a:t>Criterios de inclusión y exclusión para los productos para reportar sobre el monitoreo de la sequía</a:t>
            </a:r>
            <a:endParaRPr sz="1600">
              <a:solidFill>
                <a:schemeClr val="lt1"/>
              </a:solidFill>
            </a:endParaRPr>
          </a:p>
        </p:txBody>
      </p:sp>
      <p:pic>
        <p:nvPicPr>
          <p:cNvPr id="333" name="Google Shape;333;p23" descr="Rainy scen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00562"/>
            <a:ext cx="1706137" cy="170613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4" name="Google Shape;334;p23"/>
          <p:cNvCxnSpPr/>
          <p:nvPr/>
        </p:nvCxnSpPr>
        <p:spPr>
          <a:xfrm>
            <a:off x="2562423" y="3997080"/>
            <a:ext cx="971155" cy="0"/>
          </a:xfrm>
          <a:prstGeom prst="straightConnector1">
            <a:avLst/>
          </a:prstGeom>
          <a:noFill/>
          <a:ln w="317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335" name="Google Shape;335;p23"/>
          <p:cNvGrpSpPr/>
          <p:nvPr/>
        </p:nvGrpSpPr>
        <p:grpSpPr>
          <a:xfrm>
            <a:off x="5618073" y="1432576"/>
            <a:ext cx="6057620" cy="4309913"/>
            <a:chOff x="0" y="526"/>
            <a:chExt cx="6057620" cy="4309913"/>
          </a:xfrm>
        </p:grpSpPr>
        <p:cxnSp>
          <p:nvCxnSpPr>
            <p:cNvPr id="336" name="Google Shape;336;p23"/>
            <p:cNvCxnSpPr/>
            <p:nvPr/>
          </p:nvCxnSpPr>
          <p:spPr>
            <a:xfrm>
              <a:off x="0" y="526"/>
              <a:ext cx="6057620" cy="0"/>
            </a:xfrm>
            <a:prstGeom prst="straightConnector1">
              <a:avLst/>
            </a:prstGeom>
            <a:solidFill>
              <a:srgbClr val="2D714A"/>
            </a:solidFill>
            <a:ln w="12700" cap="flat" cmpd="sng">
              <a:solidFill>
                <a:srgbClr val="2D714A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337" name="Google Shape;337;p23"/>
            <p:cNvSpPr/>
            <p:nvPr/>
          </p:nvSpPr>
          <p:spPr>
            <a:xfrm>
              <a:off x="0" y="526"/>
              <a:ext cx="6057620" cy="3315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3"/>
            <p:cNvSpPr txBox="1"/>
            <p:nvPr/>
          </p:nvSpPr>
          <p:spPr>
            <a:xfrm>
              <a:off x="0" y="526"/>
              <a:ext cx="6057620" cy="3315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76200" rIns="76200" bIns="762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Oswald Light"/>
                <a:buNone/>
              </a:pPr>
              <a:r>
                <a:rPr lang="en-US" sz="2000">
                  <a:solidFill>
                    <a:schemeClr val="dk1"/>
                  </a:solidFill>
                  <a:latin typeface="Oswald Light"/>
                  <a:ea typeface="Oswald Light"/>
                  <a:cs typeface="Oswald Light"/>
                  <a:sym typeface="Oswald Light"/>
                </a:rPr>
                <a:t>Fidelidad</a:t>
              </a:r>
              <a:endParaRPr/>
            </a:p>
          </p:txBody>
        </p:sp>
        <p:cxnSp>
          <p:nvCxnSpPr>
            <p:cNvPr id="339" name="Google Shape;339;p23"/>
            <p:cNvCxnSpPr/>
            <p:nvPr/>
          </p:nvCxnSpPr>
          <p:spPr>
            <a:xfrm>
              <a:off x="0" y="332058"/>
              <a:ext cx="6057620" cy="0"/>
            </a:xfrm>
            <a:prstGeom prst="straightConnector1">
              <a:avLst/>
            </a:prstGeom>
            <a:solidFill>
              <a:srgbClr val="2D714A"/>
            </a:solidFill>
            <a:ln w="12700" cap="flat" cmpd="sng">
              <a:solidFill>
                <a:srgbClr val="2D714A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340" name="Google Shape;340;p23"/>
            <p:cNvSpPr/>
            <p:nvPr/>
          </p:nvSpPr>
          <p:spPr>
            <a:xfrm>
              <a:off x="0" y="332058"/>
              <a:ext cx="6057620" cy="3315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3"/>
            <p:cNvSpPr txBox="1"/>
            <p:nvPr/>
          </p:nvSpPr>
          <p:spPr>
            <a:xfrm>
              <a:off x="0" y="332058"/>
              <a:ext cx="6057620" cy="3315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76200" rIns="76200" bIns="762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Oswald Light"/>
                <a:buNone/>
              </a:pPr>
              <a:r>
                <a:rPr lang="en-US" sz="2000">
                  <a:solidFill>
                    <a:schemeClr val="dk1"/>
                  </a:solidFill>
                  <a:latin typeface="Oswald Light"/>
                  <a:ea typeface="Oswald Light"/>
                  <a:cs typeface="Oswald Light"/>
                  <a:sym typeface="Oswald Light"/>
                </a:rPr>
                <a:t>Comparabilidad</a:t>
              </a:r>
              <a:endParaRPr/>
            </a:p>
          </p:txBody>
        </p:sp>
        <p:cxnSp>
          <p:nvCxnSpPr>
            <p:cNvPr id="342" name="Google Shape;342;p23"/>
            <p:cNvCxnSpPr/>
            <p:nvPr/>
          </p:nvCxnSpPr>
          <p:spPr>
            <a:xfrm>
              <a:off x="0" y="663590"/>
              <a:ext cx="6057620" cy="0"/>
            </a:xfrm>
            <a:prstGeom prst="straightConnector1">
              <a:avLst/>
            </a:prstGeom>
            <a:solidFill>
              <a:srgbClr val="2D714A"/>
            </a:solidFill>
            <a:ln w="12700" cap="flat" cmpd="sng">
              <a:solidFill>
                <a:srgbClr val="2D714A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343" name="Google Shape;343;p23"/>
            <p:cNvSpPr/>
            <p:nvPr/>
          </p:nvSpPr>
          <p:spPr>
            <a:xfrm>
              <a:off x="0" y="663590"/>
              <a:ext cx="6057620" cy="3315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3"/>
            <p:cNvSpPr txBox="1"/>
            <p:nvPr/>
          </p:nvSpPr>
          <p:spPr>
            <a:xfrm>
              <a:off x="0" y="663590"/>
              <a:ext cx="6057620" cy="3315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76200" rIns="76200" bIns="762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Oswald Light"/>
                <a:buNone/>
              </a:pPr>
              <a:r>
                <a:rPr lang="en-US" sz="2000">
                  <a:solidFill>
                    <a:schemeClr val="dk1"/>
                  </a:solidFill>
                  <a:latin typeface="Oswald Light"/>
                  <a:ea typeface="Oswald Light"/>
                  <a:cs typeface="Oswald Light"/>
                  <a:sym typeface="Oswald Light"/>
                </a:rPr>
                <a:t>Validez y confiabilidad de los datos</a:t>
              </a:r>
              <a:endParaRPr sz="2000">
                <a:solidFill>
                  <a:schemeClr val="dk1"/>
                </a:solidFill>
                <a:latin typeface="Oswald Light"/>
                <a:ea typeface="Oswald Light"/>
                <a:cs typeface="Oswald Light"/>
                <a:sym typeface="Oswald Light"/>
              </a:endParaRPr>
            </a:p>
          </p:txBody>
        </p:sp>
        <p:cxnSp>
          <p:nvCxnSpPr>
            <p:cNvPr id="345" name="Google Shape;345;p23"/>
            <p:cNvCxnSpPr/>
            <p:nvPr/>
          </p:nvCxnSpPr>
          <p:spPr>
            <a:xfrm>
              <a:off x="0" y="995121"/>
              <a:ext cx="6057620" cy="0"/>
            </a:xfrm>
            <a:prstGeom prst="straightConnector1">
              <a:avLst/>
            </a:prstGeom>
            <a:solidFill>
              <a:srgbClr val="2D714A"/>
            </a:solidFill>
            <a:ln w="12700" cap="flat" cmpd="sng">
              <a:solidFill>
                <a:srgbClr val="2D714A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346" name="Google Shape;346;p23"/>
            <p:cNvSpPr/>
            <p:nvPr/>
          </p:nvSpPr>
          <p:spPr>
            <a:xfrm>
              <a:off x="0" y="995121"/>
              <a:ext cx="6057620" cy="3315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3"/>
            <p:cNvSpPr txBox="1"/>
            <p:nvPr/>
          </p:nvSpPr>
          <p:spPr>
            <a:xfrm>
              <a:off x="0" y="995121"/>
              <a:ext cx="6057620" cy="3315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76200" rIns="76200" bIns="762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Oswald Light"/>
                <a:buNone/>
              </a:pPr>
              <a:r>
                <a:rPr lang="en-US" sz="2000">
                  <a:solidFill>
                    <a:schemeClr val="dk1"/>
                  </a:solidFill>
                  <a:latin typeface="Oswald Light"/>
                  <a:ea typeface="Oswald Light"/>
                  <a:cs typeface="Oswald Light"/>
                  <a:sym typeface="Oswald Light"/>
                </a:rPr>
                <a:t>Preparaction/Adaptabilidad</a:t>
              </a:r>
              <a:endParaRPr/>
            </a:p>
          </p:txBody>
        </p:sp>
        <p:cxnSp>
          <p:nvCxnSpPr>
            <p:cNvPr id="348" name="Google Shape;348;p23"/>
            <p:cNvCxnSpPr/>
            <p:nvPr/>
          </p:nvCxnSpPr>
          <p:spPr>
            <a:xfrm>
              <a:off x="0" y="1326653"/>
              <a:ext cx="6057620" cy="0"/>
            </a:xfrm>
            <a:prstGeom prst="straightConnector1">
              <a:avLst/>
            </a:prstGeom>
            <a:solidFill>
              <a:srgbClr val="2D714A"/>
            </a:solidFill>
            <a:ln w="12700" cap="flat" cmpd="sng">
              <a:solidFill>
                <a:srgbClr val="2D714A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349" name="Google Shape;349;p23"/>
            <p:cNvSpPr/>
            <p:nvPr/>
          </p:nvSpPr>
          <p:spPr>
            <a:xfrm>
              <a:off x="0" y="1326653"/>
              <a:ext cx="6057620" cy="3315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3"/>
            <p:cNvSpPr txBox="1"/>
            <p:nvPr/>
          </p:nvSpPr>
          <p:spPr>
            <a:xfrm>
              <a:off x="0" y="1326653"/>
              <a:ext cx="6057620" cy="3315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76200" rIns="76200" bIns="762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Oswald Light"/>
                <a:buNone/>
              </a:pPr>
              <a:r>
                <a:rPr lang="en-US" sz="2000">
                  <a:solidFill>
                    <a:schemeClr val="dk1"/>
                  </a:solidFill>
                  <a:latin typeface="Oswald Light"/>
                  <a:ea typeface="Oswald Light"/>
                  <a:cs typeface="Oswald Light"/>
                  <a:sym typeface="Oswald Light"/>
                </a:rPr>
                <a:t>Cobertura global</a:t>
              </a:r>
              <a:endParaRPr/>
            </a:p>
          </p:txBody>
        </p:sp>
        <p:cxnSp>
          <p:nvCxnSpPr>
            <p:cNvPr id="351" name="Google Shape;351;p23"/>
            <p:cNvCxnSpPr/>
            <p:nvPr/>
          </p:nvCxnSpPr>
          <p:spPr>
            <a:xfrm>
              <a:off x="0" y="1658185"/>
              <a:ext cx="6057620" cy="0"/>
            </a:xfrm>
            <a:prstGeom prst="straightConnector1">
              <a:avLst/>
            </a:prstGeom>
            <a:solidFill>
              <a:srgbClr val="2D714A"/>
            </a:solidFill>
            <a:ln w="12700" cap="flat" cmpd="sng">
              <a:solidFill>
                <a:srgbClr val="2D714A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352" name="Google Shape;352;p23"/>
            <p:cNvSpPr/>
            <p:nvPr/>
          </p:nvSpPr>
          <p:spPr>
            <a:xfrm>
              <a:off x="0" y="1658185"/>
              <a:ext cx="6057620" cy="3315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3"/>
            <p:cNvSpPr txBox="1"/>
            <p:nvPr/>
          </p:nvSpPr>
          <p:spPr>
            <a:xfrm>
              <a:off x="0" y="1658185"/>
              <a:ext cx="6057620" cy="3315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76200" rIns="76200" bIns="762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Oswald Light"/>
                <a:buNone/>
              </a:pPr>
              <a:r>
                <a:rPr lang="en-US" sz="2000">
                  <a:solidFill>
                    <a:schemeClr val="dk1"/>
                  </a:solidFill>
                  <a:latin typeface="Oswald Light"/>
                  <a:ea typeface="Oswald Light"/>
                  <a:cs typeface="Oswald Light"/>
                  <a:sym typeface="Oswald Light"/>
                </a:rPr>
                <a:t>Resolucion espacial</a:t>
              </a:r>
              <a:endParaRPr/>
            </a:p>
          </p:txBody>
        </p:sp>
        <p:cxnSp>
          <p:nvCxnSpPr>
            <p:cNvPr id="354" name="Google Shape;354;p23"/>
            <p:cNvCxnSpPr/>
            <p:nvPr/>
          </p:nvCxnSpPr>
          <p:spPr>
            <a:xfrm>
              <a:off x="0" y="1989717"/>
              <a:ext cx="6057620" cy="0"/>
            </a:xfrm>
            <a:prstGeom prst="straightConnector1">
              <a:avLst/>
            </a:prstGeom>
            <a:solidFill>
              <a:srgbClr val="2D714A"/>
            </a:solidFill>
            <a:ln w="12700" cap="flat" cmpd="sng">
              <a:solidFill>
                <a:srgbClr val="2D714A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355" name="Google Shape;355;p23"/>
            <p:cNvSpPr/>
            <p:nvPr/>
          </p:nvSpPr>
          <p:spPr>
            <a:xfrm>
              <a:off x="0" y="1989717"/>
              <a:ext cx="6057620" cy="3315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3"/>
            <p:cNvSpPr txBox="1"/>
            <p:nvPr/>
          </p:nvSpPr>
          <p:spPr>
            <a:xfrm>
              <a:off x="0" y="1989717"/>
              <a:ext cx="6057620" cy="3315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76200" rIns="76200" bIns="762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Oswald Light"/>
                <a:buNone/>
              </a:pPr>
              <a:r>
                <a:rPr lang="en-US" sz="2000">
                  <a:solidFill>
                    <a:schemeClr val="dk1"/>
                  </a:solidFill>
                  <a:latin typeface="Oswald Light"/>
                  <a:ea typeface="Oswald Light"/>
                  <a:cs typeface="Oswald Light"/>
                  <a:sym typeface="Oswald Light"/>
                </a:rPr>
                <a:t>Rango temporal</a:t>
              </a:r>
              <a:endParaRPr/>
            </a:p>
          </p:txBody>
        </p:sp>
        <p:cxnSp>
          <p:nvCxnSpPr>
            <p:cNvPr id="357" name="Google Shape;357;p23"/>
            <p:cNvCxnSpPr/>
            <p:nvPr/>
          </p:nvCxnSpPr>
          <p:spPr>
            <a:xfrm>
              <a:off x="0" y="2321249"/>
              <a:ext cx="6057620" cy="0"/>
            </a:xfrm>
            <a:prstGeom prst="straightConnector1">
              <a:avLst/>
            </a:prstGeom>
            <a:solidFill>
              <a:srgbClr val="2D714A"/>
            </a:solidFill>
            <a:ln w="12700" cap="flat" cmpd="sng">
              <a:solidFill>
                <a:srgbClr val="2D714A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358" name="Google Shape;358;p23"/>
            <p:cNvSpPr/>
            <p:nvPr/>
          </p:nvSpPr>
          <p:spPr>
            <a:xfrm>
              <a:off x="0" y="2321249"/>
              <a:ext cx="6057620" cy="3315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3"/>
            <p:cNvSpPr txBox="1"/>
            <p:nvPr/>
          </p:nvSpPr>
          <p:spPr>
            <a:xfrm>
              <a:off x="0" y="2321249"/>
              <a:ext cx="6057620" cy="3315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76200" rIns="76200" bIns="762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Oswald Light"/>
                <a:buNone/>
              </a:pPr>
              <a:r>
                <a:rPr lang="en-US" sz="2000">
                  <a:solidFill>
                    <a:schemeClr val="dk1"/>
                  </a:solidFill>
                  <a:latin typeface="Oswald Light"/>
                  <a:ea typeface="Oswald Light"/>
                  <a:cs typeface="Oswald Light"/>
                  <a:sym typeface="Oswald Light"/>
                </a:rPr>
                <a:t>Resolucion temporal</a:t>
              </a:r>
              <a:endParaRPr/>
            </a:p>
          </p:txBody>
        </p:sp>
        <p:cxnSp>
          <p:nvCxnSpPr>
            <p:cNvPr id="360" name="Google Shape;360;p23"/>
            <p:cNvCxnSpPr/>
            <p:nvPr/>
          </p:nvCxnSpPr>
          <p:spPr>
            <a:xfrm>
              <a:off x="0" y="2652781"/>
              <a:ext cx="6057620" cy="0"/>
            </a:xfrm>
            <a:prstGeom prst="straightConnector1">
              <a:avLst/>
            </a:prstGeom>
            <a:solidFill>
              <a:srgbClr val="2D714A"/>
            </a:solidFill>
            <a:ln w="12700" cap="flat" cmpd="sng">
              <a:solidFill>
                <a:srgbClr val="2D714A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361" name="Google Shape;361;p23"/>
            <p:cNvSpPr/>
            <p:nvPr/>
          </p:nvSpPr>
          <p:spPr>
            <a:xfrm>
              <a:off x="0" y="2652781"/>
              <a:ext cx="6057620" cy="3315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3"/>
            <p:cNvSpPr txBox="1"/>
            <p:nvPr/>
          </p:nvSpPr>
          <p:spPr>
            <a:xfrm>
              <a:off x="0" y="2652781"/>
              <a:ext cx="6057620" cy="3315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76200" rIns="76200" bIns="762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Oswald Light"/>
                <a:buNone/>
              </a:pPr>
              <a:r>
                <a:rPr lang="en-US" sz="2000">
                  <a:solidFill>
                    <a:schemeClr val="dk1"/>
                  </a:solidFill>
                  <a:latin typeface="Oswald Light"/>
                  <a:ea typeface="Oswald Light"/>
                  <a:cs typeface="Oswald Light"/>
                  <a:sym typeface="Oswald Light"/>
                </a:rPr>
                <a:t>Tipo de datos</a:t>
              </a:r>
              <a:endParaRPr/>
            </a:p>
          </p:txBody>
        </p:sp>
        <p:cxnSp>
          <p:nvCxnSpPr>
            <p:cNvPr id="363" name="Google Shape;363;p23"/>
            <p:cNvCxnSpPr/>
            <p:nvPr/>
          </p:nvCxnSpPr>
          <p:spPr>
            <a:xfrm>
              <a:off x="0" y="2984313"/>
              <a:ext cx="6057620" cy="0"/>
            </a:xfrm>
            <a:prstGeom prst="straightConnector1">
              <a:avLst/>
            </a:prstGeom>
            <a:solidFill>
              <a:srgbClr val="2D714A"/>
            </a:solidFill>
            <a:ln w="12700" cap="flat" cmpd="sng">
              <a:solidFill>
                <a:srgbClr val="2D714A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364" name="Google Shape;364;p23"/>
            <p:cNvSpPr/>
            <p:nvPr/>
          </p:nvSpPr>
          <p:spPr>
            <a:xfrm>
              <a:off x="0" y="2984313"/>
              <a:ext cx="6057620" cy="3315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3"/>
            <p:cNvSpPr txBox="1"/>
            <p:nvPr/>
          </p:nvSpPr>
          <p:spPr>
            <a:xfrm>
              <a:off x="0" y="2984313"/>
              <a:ext cx="6057620" cy="3315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76200" rIns="76200" bIns="762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Oswald Light"/>
                <a:buNone/>
              </a:pPr>
              <a:r>
                <a:rPr lang="en-US" sz="2000">
                  <a:solidFill>
                    <a:schemeClr val="dk1"/>
                  </a:solidFill>
                  <a:latin typeface="Oswald Light"/>
                  <a:ea typeface="Oswald Light"/>
                  <a:cs typeface="Oswald Light"/>
                  <a:sym typeface="Oswald Light"/>
                </a:rPr>
                <a:t>Factibilidad de la integracion Trends.Earth (facilidad de uso)</a:t>
              </a:r>
              <a:endParaRPr/>
            </a:p>
          </p:txBody>
        </p:sp>
        <p:cxnSp>
          <p:nvCxnSpPr>
            <p:cNvPr id="366" name="Google Shape;366;p23"/>
            <p:cNvCxnSpPr/>
            <p:nvPr/>
          </p:nvCxnSpPr>
          <p:spPr>
            <a:xfrm>
              <a:off x="0" y="3315845"/>
              <a:ext cx="6057620" cy="0"/>
            </a:xfrm>
            <a:prstGeom prst="straightConnector1">
              <a:avLst/>
            </a:prstGeom>
            <a:solidFill>
              <a:srgbClr val="2D714A"/>
            </a:solidFill>
            <a:ln w="12700" cap="flat" cmpd="sng">
              <a:solidFill>
                <a:srgbClr val="2D714A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367" name="Google Shape;367;p23"/>
            <p:cNvSpPr/>
            <p:nvPr/>
          </p:nvSpPr>
          <p:spPr>
            <a:xfrm>
              <a:off x="0" y="3315845"/>
              <a:ext cx="6057620" cy="3315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3"/>
            <p:cNvSpPr txBox="1"/>
            <p:nvPr/>
          </p:nvSpPr>
          <p:spPr>
            <a:xfrm>
              <a:off x="0" y="3315845"/>
              <a:ext cx="6057620" cy="3315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76200" rIns="76200" bIns="762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Oswald Light"/>
                <a:buNone/>
              </a:pPr>
              <a:r>
                <a:rPr lang="en-US" sz="2000">
                  <a:solidFill>
                    <a:schemeClr val="dk1"/>
                  </a:solidFill>
                  <a:latin typeface="Oswald Light"/>
                  <a:ea typeface="Oswald Light"/>
                  <a:cs typeface="Oswald Light"/>
                  <a:sym typeface="Oswald Light"/>
                </a:rPr>
                <a:t>Frecuencia de actualizacion </a:t>
              </a:r>
              <a:endParaRPr/>
            </a:p>
          </p:txBody>
        </p:sp>
        <p:cxnSp>
          <p:nvCxnSpPr>
            <p:cNvPr id="369" name="Google Shape;369;p23"/>
            <p:cNvCxnSpPr/>
            <p:nvPr/>
          </p:nvCxnSpPr>
          <p:spPr>
            <a:xfrm>
              <a:off x="0" y="3647376"/>
              <a:ext cx="6057620" cy="0"/>
            </a:xfrm>
            <a:prstGeom prst="straightConnector1">
              <a:avLst/>
            </a:prstGeom>
            <a:solidFill>
              <a:srgbClr val="2D714A"/>
            </a:solidFill>
            <a:ln w="12700" cap="flat" cmpd="sng">
              <a:solidFill>
                <a:srgbClr val="2D714A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370" name="Google Shape;370;p23"/>
            <p:cNvSpPr/>
            <p:nvPr/>
          </p:nvSpPr>
          <p:spPr>
            <a:xfrm>
              <a:off x="0" y="3647376"/>
              <a:ext cx="6057620" cy="3315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3"/>
            <p:cNvSpPr txBox="1"/>
            <p:nvPr/>
          </p:nvSpPr>
          <p:spPr>
            <a:xfrm>
              <a:off x="0" y="3647376"/>
              <a:ext cx="6057620" cy="3315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76200" rIns="76200" bIns="762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Oswald Light"/>
                <a:buNone/>
              </a:pPr>
              <a:r>
                <a:rPr lang="en-US" sz="2000">
                  <a:solidFill>
                    <a:schemeClr val="dk1"/>
                  </a:solidFill>
                  <a:latin typeface="Oswald Light"/>
                  <a:ea typeface="Oswald Light"/>
                  <a:cs typeface="Oswald Light"/>
                  <a:sym typeface="Oswald Light"/>
                </a:rPr>
                <a:t>Desglose por genero</a:t>
              </a:r>
              <a:endParaRPr/>
            </a:p>
          </p:txBody>
        </p:sp>
        <p:cxnSp>
          <p:nvCxnSpPr>
            <p:cNvPr id="372" name="Google Shape;372;p23"/>
            <p:cNvCxnSpPr/>
            <p:nvPr/>
          </p:nvCxnSpPr>
          <p:spPr>
            <a:xfrm>
              <a:off x="0" y="3978908"/>
              <a:ext cx="6057620" cy="0"/>
            </a:xfrm>
            <a:prstGeom prst="straightConnector1">
              <a:avLst/>
            </a:prstGeom>
            <a:solidFill>
              <a:srgbClr val="2D714A"/>
            </a:solidFill>
            <a:ln w="12700" cap="flat" cmpd="sng">
              <a:solidFill>
                <a:srgbClr val="2D714A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373" name="Google Shape;373;p23"/>
            <p:cNvSpPr/>
            <p:nvPr/>
          </p:nvSpPr>
          <p:spPr>
            <a:xfrm>
              <a:off x="0" y="3978908"/>
              <a:ext cx="6057620" cy="3315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3"/>
            <p:cNvSpPr txBox="1"/>
            <p:nvPr/>
          </p:nvSpPr>
          <p:spPr>
            <a:xfrm>
              <a:off x="0" y="3978908"/>
              <a:ext cx="6057620" cy="3315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76200" rIns="76200" bIns="762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Oswald Light"/>
                <a:buNone/>
              </a:pPr>
              <a:r>
                <a:rPr lang="en-US" sz="2000">
                  <a:solidFill>
                    <a:schemeClr val="dk1"/>
                  </a:solidFill>
                  <a:latin typeface="Oswald Light"/>
                  <a:ea typeface="Oswald Light"/>
                  <a:cs typeface="Oswald Light"/>
                  <a:sym typeface="Oswald Light"/>
                </a:rPr>
                <a:t>Capacida de crear apropiacion a nivel nacional</a:t>
              </a:r>
              <a:endParaRPr sz="2000">
                <a:solidFill>
                  <a:schemeClr val="dk1"/>
                </a:solidFill>
                <a:latin typeface="Oswald Light"/>
                <a:ea typeface="Oswald Light"/>
                <a:cs typeface="Oswald Light"/>
                <a:sym typeface="Oswald Light"/>
              </a:endParaRPr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24"/>
          <p:cNvSpPr txBox="1">
            <a:spLocks noGrp="1"/>
          </p:cNvSpPr>
          <p:nvPr>
            <p:ph type="title"/>
          </p:nvPr>
        </p:nvSpPr>
        <p:spPr>
          <a:xfrm>
            <a:off x="1429566" y="1035908"/>
            <a:ext cx="9144000" cy="869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Oswald"/>
              <a:buNone/>
            </a:pPr>
            <a:r>
              <a:rPr lang="en-US"/>
              <a:t>COBERTURA Y RESOLUCIONES ESPACIOTEMPORALES DE LOS PRINCIPALES PRODUCTOS SELECCIONADOS CUADRICULADOS SOBRE PRECIPITACIÓN</a:t>
            </a:r>
            <a:endParaRPr/>
          </a:p>
        </p:txBody>
      </p:sp>
      <p:sp>
        <p:nvSpPr>
          <p:cNvPr id="381" name="Google Shape;381;p24"/>
          <p:cNvSpPr txBox="1">
            <a:spLocks noGrp="1"/>
          </p:cNvSpPr>
          <p:nvPr>
            <p:ph type="body" idx="1"/>
          </p:nvPr>
        </p:nvSpPr>
        <p:spPr>
          <a:xfrm>
            <a:off x="1429566" y="2286000"/>
            <a:ext cx="9238434" cy="3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74320" lvl="0" indent="-177165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30"/>
              <a:buNone/>
            </a:pPr>
            <a:endParaRPr/>
          </a:p>
        </p:txBody>
      </p:sp>
      <p:pic>
        <p:nvPicPr>
          <p:cNvPr id="382" name="Google Shape;382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9918" y="2286000"/>
            <a:ext cx="11492163" cy="4191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24"/>
          <p:cNvSpPr/>
          <p:nvPr/>
        </p:nvSpPr>
        <p:spPr>
          <a:xfrm>
            <a:off x="228981" y="3140766"/>
            <a:ext cx="1757178" cy="954156"/>
          </a:xfrm>
          <a:prstGeom prst="ellipse">
            <a:avLst/>
          </a:prstGeom>
          <a:noFill/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swald Light"/>
              <a:ea typeface="Oswald Light"/>
              <a:cs typeface="Oswald Light"/>
              <a:sym typeface="Oswald Light"/>
            </a:endParaRPr>
          </a:p>
        </p:txBody>
      </p:sp>
      <p:sp>
        <p:nvSpPr>
          <p:cNvPr id="384" name="Google Shape;384;p24"/>
          <p:cNvSpPr/>
          <p:nvPr/>
        </p:nvSpPr>
        <p:spPr>
          <a:xfrm>
            <a:off x="349918" y="4618383"/>
            <a:ext cx="1958237" cy="954156"/>
          </a:xfrm>
          <a:prstGeom prst="ellipse">
            <a:avLst/>
          </a:prstGeom>
          <a:noFill/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swald Light"/>
              <a:ea typeface="Oswald Light"/>
              <a:cs typeface="Oswald Light"/>
              <a:sym typeface="Oswald Light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25"/>
          <p:cNvSpPr txBox="1"/>
          <p:nvPr/>
        </p:nvSpPr>
        <p:spPr>
          <a:xfrm>
            <a:off x="1429566" y="413178"/>
            <a:ext cx="9144000" cy="869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swald"/>
              <a:buNone/>
            </a:pPr>
            <a:r>
              <a:rPr lang="en-US" sz="2000" b="1" cap="non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COBERTURA Y RESOLUCIONES ESPACIOTEMPORALES DE LOS PRINCIPALES PRODUCTOS SELECCIONADOS CUADRICULADOS SOBRE TEMPERATURA</a:t>
            </a:r>
            <a:endParaRPr sz="2000" b="1" cap="non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90" name="Google Shape;390;p25"/>
          <p:cNvSpPr txBox="1">
            <a:spLocks noGrp="1"/>
          </p:cNvSpPr>
          <p:nvPr>
            <p:ph type="body" idx="1"/>
          </p:nvPr>
        </p:nvSpPr>
        <p:spPr>
          <a:xfrm>
            <a:off x="1429566" y="2286000"/>
            <a:ext cx="9238434" cy="3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74320" lvl="0" indent="-177165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30"/>
              <a:buNone/>
            </a:pPr>
            <a:endParaRPr/>
          </a:p>
        </p:txBody>
      </p:sp>
      <p:pic>
        <p:nvPicPr>
          <p:cNvPr id="391" name="Google Shape;391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0584" y="1566862"/>
            <a:ext cx="11699978" cy="5248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26"/>
          <p:cNvSpPr txBox="1">
            <a:spLocks noGrp="1"/>
          </p:cNvSpPr>
          <p:nvPr>
            <p:ph type="title"/>
          </p:nvPr>
        </p:nvSpPr>
        <p:spPr>
          <a:xfrm>
            <a:off x="1524000" y="283030"/>
            <a:ext cx="9144000" cy="869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swald"/>
              <a:buNone/>
            </a:pPr>
            <a:r>
              <a:rPr lang="en-US" sz="2000"/>
              <a:t>COBERTURA Y RESOLUCIONES ESPACIOTEMPORALES DE LOS PRINCIPALES PRODUCTOS SELECCIONADOS CUADRICULADOS SOBRE HUMEDAD DEL SUELO</a:t>
            </a:r>
            <a:endParaRPr sz="2000"/>
          </a:p>
        </p:txBody>
      </p:sp>
      <p:sp>
        <p:nvSpPr>
          <p:cNvPr id="397" name="Google Shape;397;p26"/>
          <p:cNvSpPr txBox="1">
            <a:spLocks noGrp="1"/>
          </p:cNvSpPr>
          <p:nvPr>
            <p:ph type="body" idx="1"/>
          </p:nvPr>
        </p:nvSpPr>
        <p:spPr>
          <a:xfrm>
            <a:off x="1429566" y="2286000"/>
            <a:ext cx="9238434" cy="3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74320" lvl="0" indent="-177165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30"/>
              <a:buNone/>
            </a:pPr>
            <a:endParaRPr/>
          </a:p>
        </p:txBody>
      </p:sp>
      <p:pic>
        <p:nvPicPr>
          <p:cNvPr id="398" name="Google Shape;39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578" y="1863203"/>
            <a:ext cx="12073422" cy="4463437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26"/>
          <p:cNvSpPr/>
          <p:nvPr/>
        </p:nvSpPr>
        <p:spPr>
          <a:xfrm>
            <a:off x="109713" y="3445562"/>
            <a:ext cx="1757178" cy="954156"/>
          </a:xfrm>
          <a:prstGeom prst="ellipse">
            <a:avLst/>
          </a:prstGeom>
          <a:noFill/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swald Light"/>
              <a:ea typeface="Oswald Light"/>
              <a:cs typeface="Oswald Light"/>
              <a:sym typeface="Oswald Light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27"/>
          <p:cNvSpPr txBox="1">
            <a:spLocks noGrp="1"/>
          </p:cNvSpPr>
          <p:nvPr>
            <p:ph type="title"/>
          </p:nvPr>
        </p:nvSpPr>
        <p:spPr>
          <a:xfrm>
            <a:off x="395423" y="5127172"/>
            <a:ext cx="4327539" cy="857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"/>
              <a:buNone/>
            </a:pPr>
            <a:r>
              <a:rPr lang="en-US"/>
              <a:t>PRODUCTOS GLOBALES CUADRICULADOS PARA EL MONITOREO DE LA EXPOSICIÓN ECOSISTÉMICA A LA SEQUÍA Y LA EXPOSICIÓN HUMANA A LA SEQUÍA CON BASE EN LA POBLACIÓN</a:t>
            </a:r>
            <a:endParaRPr/>
          </a:p>
        </p:txBody>
      </p:sp>
      <p:pic>
        <p:nvPicPr>
          <p:cNvPr id="405" name="Google Shape;405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22962" y="0"/>
            <a:ext cx="746903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27"/>
          <p:cNvSpPr/>
          <p:nvPr/>
        </p:nvSpPr>
        <p:spPr>
          <a:xfrm>
            <a:off x="4338822" y="4650094"/>
            <a:ext cx="1757178" cy="954156"/>
          </a:xfrm>
          <a:prstGeom prst="ellipse">
            <a:avLst/>
          </a:prstGeom>
          <a:noFill/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swald Light"/>
              <a:ea typeface="Oswald Light"/>
              <a:cs typeface="Oswald Light"/>
              <a:sym typeface="Oswald Light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2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swald Light"/>
              <a:ea typeface="Oswald Light"/>
              <a:cs typeface="Oswald Light"/>
              <a:sym typeface="Oswald Light"/>
            </a:endParaRPr>
          </a:p>
        </p:txBody>
      </p:sp>
      <p:sp>
        <p:nvSpPr>
          <p:cNvPr id="413" name="Google Shape;413;p28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swald Light"/>
              <a:ea typeface="Oswald Light"/>
              <a:cs typeface="Oswald Light"/>
              <a:sym typeface="Oswald Light"/>
            </a:endParaRPr>
          </a:p>
        </p:txBody>
      </p:sp>
      <p:pic>
        <p:nvPicPr>
          <p:cNvPr id="414" name="Google Shape;414;p28" descr="Map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 amt="50000"/>
          </a:blip>
          <a:srcRect r="8597"/>
          <a:stretch/>
        </p:blipFill>
        <p:spPr>
          <a:xfrm>
            <a:off x="20" y="10"/>
            <a:ext cx="6095979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28"/>
          <p:cNvSpPr txBox="1">
            <a:spLocks noGrp="1"/>
          </p:cNvSpPr>
          <p:nvPr>
            <p:ph type="title"/>
          </p:nvPr>
        </p:nvSpPr>
        <p:spPr>
          <a:xfrm>
            <a:off x="6947347" y="-1028369"/>
            <a:ext cx="4057650" cy="4770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swald"/>
              <a:buNone/>
            </a:pPr>
            <a:r>
              <a:rPr lang="en-US" i="0" u="none" strike="noStrike">
                <a:solidFill>
                  <a:srgbClr val="FFFFFF"/>
                </a:solidFill>
              </a:rPr>
              <a:t>ÍNDICE DE VULNERABILIDAD A LA SEQUÍA </a:t>
            </a:r>
            <a:endParaRPr/>
          </a:p>
        </p:txBody>
      </p:sp>
      <p:sp>
        <p:nvSpPr>
          <p:cNvPr id="416" name="Google Shape;416;p28"/>
          <p:cNvSpPr/>
          <p:nvPr/>
        </p:nvSpPr>
        <p:spPr>
          <a:xfrm>
            <a:off x="7179972" y="762000"/>
            <a:ext cx="3825025" cy="53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80"/>
              <a:buFont typeface="Oswald Light"/>
              <a:buNone/>
            </a:pPr>
            <a:r>
              <a:rPr lang="en-US" sz="2800" b="0" i="0" u="none" strike="noStrike" cap="none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rPr>
              <a:t>COMISIÓN CONJUNTA DE INVESTIGACIÓN DE LA UNIÓN EUROPEA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6985" y="0"/>
            <a:ext cx="9511642" cy="548277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"/>
          <p:cNvSpPr txBox="1">
            <a:spLocks noGrp="1"/>
          </p:cNvSpPr>
          <p:nvPr>
            <p:ph type="title"/>
          </p:nvPr>
        </p:nvSpPr>
        <p:spPr>
          <a:xfrm>
            <a:off x="1429566" y="1045445"/>
            <a:ext cx="9238434" cy="857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"/>
              <a:buNone/>
            </a:pPr>
            <a:endParaRPr/>
          </a:p>
        </p:txBody>
      </p:sp>
      <p:sp>
        <p:nvSpPr>
          <p:cNvPr id="134" name="Google Shape;134;p2"/>
          <p:cNvSpPr txBox="1">
            <a:spLocks noGrp="1"/>
          </p:cNvSpPr>
          <p:nvPr>
            <p:ph type="body" idx="1"/>
          </p:nvPr>
        </p:nvSpPr>
        <p:spPr>
          <a:xfrm>
            <a:off x="1429566" y="2286000"/>
            <a:ext cx="9238434" cy="3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74320" lvl="0" indent="-177165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30"/>
              <a:buNone/>
            </a:pPr>
            <a:endParaRPr/>
          </a:p>
        </p:txBody>
      </p:sp>
      <p:pic>
        <p:nvPicPr>
          <p:cNvPr id="135" name="Google Shape;135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9422" y="5196138"/>
            <a:ext cx="9953012" cy="16618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"/>
          <p:cNvSpPr txBox="1">
            <a:spLocks noGrp="1"/>
          </p:cNvSpPr>
          <p:nvPr>
            <p:ph type="title"/>
          </p:nvPr>
        </p:nvSpPr>
        <p:spPr>
          <a:xfrm>
            <a:off x="1429566" y="1045445"/>
            <a:ext cx="9238434" cy="857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"/>
              <a:buNone/>
            </a:pPr>
            <a:endParaRPr/>
          </a:p>
        </p:txBody>
      </p:sp>
      <p:sp>
        <p:nvSpPr>
          <p:cNvPr id="142" name="Google Shape;142;p3"/>
          <p:cNvSpPr txBox="1">
            <a:spLocks noGrp="1"/>
          </p:cNvSpPr>
          <p:nvPr>
            <p:ph type="body" idx="1"/>
          </p:nvPr>
        </p:nvSpPr>
        <p:spPr>
          <a:xfrm>
            <a:off x="1429566" y="2286000"/>
            <a:ext cx="9238434" cy="3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74320" lvl="0" indent="-177165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30"/>
              <a:buNone/>
            </a:pPr>
            <a:endParaRPr/>
          </a:p>
        </p:txBody>
      </p:sp>
      <p:pic>
        <p:nvPicPr>
          <p:cNvPr id="143" name="Google Shape;143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swald Light"/>
              <a:ea typeface="Oswald Light"/>
              <a:cs typeface="Oswald Light"/>
              <a:sym typeface="Oswald Light"/>
            </a:endParaRPr>
          </a:p>
        </p:txBody>
      </p:sp>
      <p:sp>
        <p:nvSpPr>
          <p:cNvPr id="150" name="Google Shape;150;p4"/>
          <p:cNvSpPr/>
          <p:nvPr/>
        </p:nvSpPr>
        <p:spPr>
          <a:xfrm>
            <a:off x="761999" y="762000"/>
            <a:ext cx="10664151" cy="5334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swald Light"/>
              <a:ea typeface="Oswald Light"/>
              <a:cs typeface="Oswald Light"/>
              <a:sym typeface="Oswald Light"/>
            </a:endParaRPr>
          </a:p>
        </p:txBody>
      </p:sp>
      <p:sp>
        <p:nvSpPr>
          <p:cNvPr id="151" name="Google Shape;151;p4"/>
          <p:cNvSpPr txBox="1">
            <a:spLocks noGrp="1"/>
          </p:cNvSpPr>
          <p:nvPr>
            <p:ph type="title"/>
          </p:nvPr>
        </p:nvSpPr>
        <p:spPr>
          <a:xfrm>
            <a:off x="886641" y="1429318"/>
            <a:ext cx="4827799" cy="1034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</a:pPr>
            <a:r>
              <a:rPr lang="en-US">
                <a:solidFill>
                  <a:schemeClr val="dk1"/>
                </a:solidFill>
              </a:rPr>
              <a:t>OE3</a:t>
            </a:r>
            <a:endParaRPr/>
          </a:p>
        </p:txBody>
      </p:sp>
      <p:sp>
        <p:nvSpPr>
          <p:cNvPr id="152" name="Google Shape;152;p4"/>
          <p:cNvSpPr txBox="1">
            <a:spLocks noGrp="1"/>
          </p:cNvSpPr>
          <p:nvPr>
            <p:ph type="body" idx="1"/>
          </p:nvPr>
        </p:nvSpPr>
        <p:spPr>
          <a:xfrm>
            <a:off x="886641" y="2708427"/>
            <a:ext cx="4666434" cy="277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85000"/>
              <a:buNone/>
            </a:pPr>
            <a:r>
              <a:rPr lang="en-US" b="1">
                <a:solidFill>
                  <a:schemeClr val="dk2"/>
                </a:solidFill>
              </a:rPr>
              <a:t>Mitigar, gestionar y adaptarse a los efectos de la sequía a fin de aumentar la resiliencia de los ecosistemas y las poblaciones vulnerables</a:t>
            </a:r>
            <a:endParaRPr/>
          </a:p>
          <a:p>
            <a:pPr marL="0" lvl="0" indent="0" algn="l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ct val="85000"/>
              <a:buNone/>
            </a:pPr>
            <a:r>
              <a:rPr lang="en-US" b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Impactos esperados de OE</a:t>
            </a:r>
            <a:r>
              <a:rPr lang="en-US" sz="1800" b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3:</a:t>
            </a:r>
            <a:endParaRPr/>
          </a:p>
          <a:p>
            <a:pPr marL="274320" lvl="0" indent="-274320" algn="l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ct val="85000"/>
              <a:buFont typeface="Courier New"/>
              <a:buChar char="o"/>
            </a:pPr>
            <a:r>
              <a:rPr lang="en-US">
                <a:solidFill>
                  <a:schemeClr val="dk2"/>
                </a:solidFill>
              </a:rPr>
              <a:t>aumentar la resiliencia de los ecosistemas a la sequía a través de prácticas sostenibles de gestión del agua y la tierra</a:t>
            </a:r>
            <a:endParaRPr/>
          </a:p>
          <a:p>
            <a:pPr marL="274320" lvl="0" indent="-274320" algn="l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ct val="85000"/>
              <a:buFont typeface="Courier New"/>
              <a:buChar char="o"/>
            </a:pPr>
            <a:r>
              <a:rPr lang="en-US">
                <a:solidFill>
                  <a:schemeClr val="dk2"/>
                </a:solidFill>
              </a:rPr>
              <a:t>aumentar la resiliencia de las comunidades a la sequía</a:t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153" name="Google Shape;153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53075" y="621361"/>
            <a:ext cx="6765243" cy="57915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5"/>
          <p:cNvSpPr/>
          <p:nvPr/>
        </p:nvSpPr>
        <p:spPr>
          <a:xfrm>
            <a:off x="676275" y="-85725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swald Light"/>
              <a:ea typeface="Oswald Light"/>
              <a:cs typeface="Oswald Light"/>
              <a:sym typeface="Oswald Light"/>
            </a:endParaRPr>
          </a:p>
        </p:txBody>
      </p:sp>
      <p:sp>
        <p:nvSpPr>
          <p:cNvPr id="160" name="Google Shape;160;p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swald Light"/>
              <a:ea typeface="Oswald Light"/>
              <a:cs typeface="Oswald Light"/>
              <a:sym typeface="Oswald Light"/>
            </a:endParaRPr>
          </a:p>
        </p:txBody>
      </p:sp>
      <p:sp>
        <p:nvSpPr>
          <p:cNvPr id="161" name="Google Shape;161;p5"/>
          <p:cNvSpPr/>
          <p:nvPr/>
        </p:nvSpPr>
        <p:spPr>
          <a:xfrm>
            <a:off x="733197" y="1114197"/>
            <a:ext cx="4629606" cy="4629606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swald Light"/>
              <a:ea typeface="Oswald Light"/>
              <a:cs typeface="Oswald Light"/>
              <a:sym typeface="Oswald Light"/>
            </a:endParaRPr>
          </a:p>
        </p:txBody>
      </p:sp>
      <p:sp>
        <p:nvSpPr>
          <p:cNvPr id="162" name="Google Shape;162;p5"/>
          <p:cNvSpPr txBox="1">
            <a:spLocks noGrp="1"/>
          </p:cNvSpPr>
          <p:nvPr>
            <p:ph type="title"/>
          </p:nvPr>
        </p:nvSpPr>
        <p:spPr>
          <a:xfrm>
            <a:off x="1043180" y="2288987"/>
            <a:ext cx="4009639" cy="2283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Times New Roman"/>
              <a:buNone/>
            </a:pPr>
            <a:r>
              <a:rPr lang="en-US" sz="13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300"/>
              <a:t>RESUMEN DE LOS INDICADORES Y LA BASE PARA LAS MÉTRICAS/SUSTITUTOS PERTINENTES PARA CADA UNO DE LOS TRES NIVELES DE INDICADORES DE SEQUÍA PROPUESTOS Y EL MARCO DE MONITOREO</a:t>
            </a:r>
            <a:endParaRPr sz="1300"/>
          </a:p>
        </p:txBody>
      </p:sp>
      <p:sp>
        <p:nvSpPr>
          <p:cNvPr id="163" name="Google Shape;163;p5"/>
          <p:cNvSpPr txBox="1">
            <a:spLocks noGrp="1"/>
          </p:cNvSpPr>
          <p:nvPr>
            <p:ph type="body" idx="1"/>
          </p:nvPr>
        </p:nvSpPr>
        <p:spPr>
          <a:xfrm>
            <a:off x="6981314" y="0"/>
            <a:ext cx="4167505" cy="30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30"/>
              <a:buNone/>
            </a:pPr>
            <a:r>
              <a:rPr lang="en-US" b="1"/>
              <a:t>3 niveles de indicadores para la SEQUIA</a:t>
            </a:r>
            <a:endParaRPr/>
          </a:p>
        </p:txBody>
      </p:sp>
      <p:pic>
        <p:nvPicPr>
          <p:cNvPr id="164" name="Google Shape;164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20342" y="2286000"/>
            <a:ext cx="7271657" cy="304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swald Light"/>
              <a:ea typeface="Oswald Light"/>
              <a:cs typeface="Oswald Light"/>
              <a:sym typeface="Oswald Light"/>
            </a:endParaRPr>
          </a:p>
        </p:txBody>
      </p:sp>
      <p:pic>
        <p:nvPicPr>
          <p:cNvPr id="171" name="Google Shape;171;p6" descr="Diagram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442"/>
          <a:stretch/>
        </p:blipFill>
        <p:spPr>
          <a:xfrm>
            <a:off x="-466705" y="-942965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swald Light"/>
              <a:ea typeface="Oswald Light"/>
              <a:cs typeface="Oswald Light"/>
              <a:sym typeface="Oswald Light"/>
            </a:endParaRPr>
          </a:p>
        </p:txBody>
      </p:sp>
      <p:sp>
        <p:nvSpPr>
          <p:cNvPr id="178" name="Google Shape;178;p7"/>
          <p:cNvSpPr txBox="1">
            <a:spLocks noGrp="1"/>
          </p:cNvSpPr>
          <p:nvPr>
            <p:ph type="body" idx="1"/>
          </p:nvPr>
        </p:nvSpPr>
        <p:spPr>
          <a:xfrm>
            <a:off x="1429566" y="2286000"/>
            <a:ext cx="9238434" cy="3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74320" lvl="0" indent="-177165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30"/>
              <a:buNone/>
            </a:pPr>
            <a:endParaRPr/>
          </a:p>
        </p:txBody>
      </p:sp>
      <p:pic>
        <p:nvPicPr>
          <p:cNvPr id="179" name="Google Shape;179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3003" y="426616"/>
            <a:ext cx="9327283" cy="6431384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7"/>
          <p:cNvSpPr txBox="1"/>
          <p:nvPr/>
        </p:nvSpPr>
        <p:spPr>
          <a:xfrm>
            <a:off x="1195010" y="-35049"/>
            <a:ext cx="980197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rPr>
              <a:t>Tipos de sequía, factores causales y su secuencia típica de ocurrencia. </a:t>
            </a:r>
            <a:endParaRPr sz="2400" b="1">
              <a:solidFill>
                <a:schemeClr val="lt1"/>
              </a:solidFill>
              <a:latin typeface="Oswald Light"/>
              <a:ea typeface="Oswald Light"/>
              <a:cs typeface="Oswald Light"/>
              <a:sym typeface="Oswald Ligh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6" name="Google Shape;186;p8"/>
          <p:cNvCxnSpPr/>
          <p:nvPr/>
        </p:nvCxnSpPr>
        <p:spPr>
          <a:xfrm>
            <a:off x="1524000" y="4571506"/>
            <a:ext cx="971155" cy="0"/>
          </a:xfrm>
          <a:prstGeom prst="straightConnector1">
            <a:avLst/>
          </a:prstGeom>
          <a:noFill/>
          <a:ln w="317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7" name="Google Shape;187;p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swald Light"/>
              <a:ea typeface="Oswald Light"/>
              <a:cs typeface="Oswald Light"/>
              <a:sym typeface="Oswald Light"/>
            </a:endParaRPr>
          </a:p>
        </p:txBody>
      </p:sp>
      <p:sp>
        <p:nvSpPr>
          <p:cNvPr id="188" name="Google Shape;188;p8"/>
          <p:cNvSpPr txBox="1">
            <a:spLocks noGrp="1"/>
          </p:cNvSpPr>
          <p:nvPr>
            <p:ph type="title"/>
          </p:nvPr>
        </p:nvSpPr>
        <p:spPr>
          <a:xfrm>
            <a:off x="978931" y="1674093"/>
            <a:ext cx="3936275" cy="2201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swald"/>
              <a:buNone/>
            </a:pPr>
            <a:r>
              <a:rPr lang="en-US" sz="2000"/>
              <a:t>MATRIZ DE RIESGO PROPUESTA DEL SISTEMA MUNDIAL DE ALERTA MULTIRRIESGO (GMAS) DE LA </a:t>
            </a:r>
            <a:r>
              <a:rPr lang="en-US"/>
              <a:t>ORGANIZACIÓN METEOROLÓGICA MUNDIAL</a:t>
            </a:r>
            <a:endParaRPr/>
          </a:p>
        </p:txBody>
      </p:sp>
      <p:sp>
        <p:nvSpPr>
          <p:cNvPr id="189" name="Google Shape;189;p8"/>
          <p:cNvSpPr/>
          <p:nvPr/>
        </p:nvSpPr>
        <p:spPr>
          <a:xfrm>
            <a:off x="6096000" y="0"/>
            <a:ext cx="6101137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swald Light"/>
              <a:ea typeface="Oswald Light"/>
              <a:cs typeface="Oswald Light"/>
              <a:sym typeface="Oswald Light"/>
            </a:endParaRPr>
          </a:p>
        </p:txBody>
      </p:sp>
      <p:cxnSp>
        <p:nvCxnSpPr>
          <p:cNvPr id="190" name="Google Shape;190;p8"/>
          <p:cNvCxnSpPr/>
          <p:nvPr/>
        </p:nvCxnSpPr>
        <p:spPr>
          <a:xfrm>
            <a:off x="2562423" y="3960586"/>
            <a:ext cx="971155" cy="0"/>
          </a:xfrm>
          <a:prstGeom prst="straightConnector1">
            <a:avLst/>
          </a:prstGeom>
          <a:noFill/>
          <a:ln w="317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91" name="Google Shape;191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14372" y="516032"/>
            <a:ext cx="7477628" cy="379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95836" y="4081170"/>
            <a:ext cx="4534772" cy="27768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PortalVTI">
  <a:themeElements>
    <a:clrScheme name="Earth">
      <a:dk1>
        <a:srgbClr val="000000"/>
      </a:dk1>
      <a:lt1>
        <a:srgbClr val="FFFFFF"/>
      </a:lt1>
      <a:dk2>
        <a:srgbClr val="051618"/>
      </a:dk2>
      <a:lt2>
        <a:srgbClr val="E8E8DF"/>
      </a:lt2>
      <a:accent1>
        <a:srgbClr val="2D714C"/>
      </a:accent1>
      <a:accent2>
        <a:srgbClr val="1F7985"/>
      </a:accent2>
      <a:accent3>
        <a:srgbClr val="0D6756"/>
      </a:accent3>
      <a:accent4>
        <a:srgbClr val="40945E"/>
      </a:accent4>
      <a:accent5>
        <a:srgbClr val="389896"/>
      </a:accent5>
      <a:accent6>
        <a:srgbClr val="64924A"/>
      </a:accent6>
      <a:hlink>
        <a:srgbClr val="1F855C"/>
      </a:hlink>
      <a:folHlink>
        <a:srgbClr val="22739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ortalVTI">
  <a:themeElements>
    <a:clrScheme name="Earth">
      <a:dk1>
        <a:srgbClr val="000000"/>
      </a:dk1>
      <a:lt1>
        <a:srgbClr val="FFFFFF"/>
      </a:lt1>
      <a:dk2>
        <a:srgbClr val="051618"/>
      </a:dk2>
      <a:lt2>
        <a:srgbClr val="E8E8DF"/>
      </a:lt2>
      <a:accent1>
        <a:srgbClr val="2D714C"/>
      </a:accent1>
      <a:accent2>
        <a:srgbClr val="1F7985"/>
      </a:accent2>
      <a:accent3>
        <a:srgbClr val="0D6756"/>
      </a:accent3>
      <a:accent4>
        <a:srgbClr val="40945E"/>
      </a:accent4>
      <a:accent5>
        <a:srgbClr val="389896"/>
      </a:accent5>
      <a:accent6>
        <a:srgbClr val="64924A"/>
      </a:accent6>
      <a:hlink>
        <a:srgbClr val="1F855C"/>
      </a:hlink>
      <a:folHlink>
        <a:srgbClr val="22739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341C146F389044FBEE77CEBAA912E65" ma:contentTypeVersion="13" ma:contentTypeDescription="Create a new document." ma:contentTypeScope="" ma:versionID="9be961e449f79f12263cc7499ea746fe">
  <xsd:schema xmlns:xsd="http://www.w3.org/2001/XMLSchema" xmlns:xs="http://www.w3.org/2001/XMLSchema" xmlns:p="http://schemas.microsoft.com/office/2006/metadata/properties" xmlns:ns2="e6a7d543-4826-44f3-b018-1144febcc8b2" xmlns:ns3="0b9dc691-3e8c-425a-aae5-e4d629230945" targetNamespace="http://schemas.microsoft.com/office/2006/metadata/properties" ma:root="true" ma:fieldsID="abc45fc64acd91d8bb45b8e5a3999100" ns2:_="" ns3:_="">
    <xsd:import namespace="e6a7d543-4826-44f3-b018-1144febcc8b2"/>
    <xsd:import namespace="0b9dc691-3e8c-425a-aae5-e4d62923094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a7d543-4826-44f3-b018-1144febcc8b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9dc691-3e8c-425a-aae5-e4d629230945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A580CC2-85FE-41EC-8A1A-98E19ECA4B73}">
  <ds:schemaRefs>
    <ds:schemaRef ds:uri="http://purl.org/dc/terms/"/>
    <ds:schemaRef ds:uri="http://schemas.openxmlformats.org/package/2006/metadata/core-properties"/>
    <ds:schemaRef ds:uri="http://purl.org/dc/dcmitype/"/>
    <ds:schemaRef ds:uri="0b9dc691-3e8c-425a-aae5-e4d629230945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e6a7d543-4826-44f3-b018-1144febcc8b2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5F73826-B560-488B-8F8A-D9A79B78D35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7E16D96-588B-46E8-AE77-1DC5F7C4025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6a7d543-4826-44f3-b018-1144febcc8b2"/>
    <ds:schemaRef ds:uri="0b9dc691-3e8c-425a-aae5-e4d62923094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2795</Words>
  <Application>Microsoft Office PowerPoint</Application>
  <PresentationFormat>Widescreen</PresentationFormat>
  <Paragraphs>137</Paragraphs>
  <Slides>29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Arial</vt:lpstr>
      <vt:lpstr>Proxima Nova</vt:lpstr>
      <vt:lpstr>Oswald Light</vt:lpstr>
      <vt:lpstr>Helvetica</vt:lpstr>
      <vt:lpstr>Courier New</vt:lpstr>
      <vt:lpstr>Calibri</vt:lpstr>
      <vt:lpstr>Times New Roman</vt:lpstr>
      <vt:lpstr>Oswald</vt:lpstr>
      <vt:lpstr>Garamond</vt:lpstr>
      <vt:lpstr>PortalVTI</vt:lpstr>
      <vt:lpstr>PortalVTI</vt:lpstr>
      <vt:lpstr>PowerPoint Presentation</vt:lpstr>
      <vt:lpstr>OBJETIVO ESTRATEGICO NUMERO 3 (SO3) </vt:lpstr>
      <vt:lpstr>PowerPoint Presentation</vt:lpstr>
      <vt:lpstr>PowerPoint Presentation</vt:lpstr>
      <vt:lpstr>OE3</vt:lpstr>
      <vt:lpstr> RESUMEN DE LOS INDICADORES Y LA BASE PARA LAS MÉTRICAS/SUSTITUTOS PERTINENTES PARA CADA UNO DE LOS TRES NIVELES DE INDICADORES DE SEQUÍA PROPUESTOS Y EL MARCO DE MONITOREO</vt:lpstr>
      <vt:lpstr>PowerPoint Presentation</vt:lpstr>
      <vt:lpstr>PowerPoint Presentation</vt:lpstr>
      <vt:lpstr>MATRIZ DE RIESGO PROPUESTA DEL SISTEMA MUNDIAL DE ALERTA MULTIRRIESGO (GMAS) DE LA ORGANIZACIÓN METEOROLÓGICA MUNDIAL</vt:lpstr>
      <vt:lpstr>PowerPoint Presentation</vt:lpstr>
      <vt:lpstr> EL MARCO DE MONITOREO DE SEQUÍA DE LA CNULD SE COMPONE DE:  INDICADORES DE SEQUÍA DE NIVEL 1, 2, Y 3</vt:lpstr>
      <vt:lpstr>COBERTURA Y RESOLUCIONES ESPACIOTEMPORALES DE LOS PRINCIPALES PRODUCTOS SELECCIONADOS CUADRICULADOS SOBRE PRECIPITACIÓN</vt:lpstr>
      <vt:lpstr>PowerPoint Presentation</vt:lpstr>
      <vt:lpstr>COBERTURA Y RESOLUCIONES ESPACIOTEMPORALES DE LOS PRINCIPALES PRODUCTOS SELECCIONADOS CUADRICULADOS SOBRE HUMEDAD DEL SUELO</vt:lpstr>
      <vt:lpstr>PRODUCTOS GLOBALES CUADRICULADOS PARA EL MONITOREO DE LA EXPOSICIÓN ECOSISTÉMICA A LA SEQUÍA Y LA EXPOSICIÓN HUMANA A LA SEQUÍA CON BASE EN LA POBLACIÓN</vt:lpstr>
      <vt:lpstr>DATOS ECOLOGICOS  SUPLEMENTARIOS</vt:lpstr>
      <vt:lpstr>DATOS ECONOMICOS</vt:lpstr>
      <vt:lpstr>DATOS SOCIALES Y  DE INFRASTRUCTURA </vt:lpstr>
      <vt:lpstr>MONITOREO INTEGRATIVO DE LA SEQUÍA INCLUIDA LA VULNERABILIDAD INTEGRAL DE LOS SISTEMAS HUMANOS Y LOS ECOSISTEMAS A LA SEQUÍA Y LA DEGRADACIÓN DE LA TIERRA </vt:lpstr>
      <vt:lpstr>INDICES PERTINENTES</vt:lpstr>
      <vt:lpstr>ÍNDICES BIOFÍSICOS PARA LA DETECCIÓN Y MONITOREO DE LA AMENAZA DE SEQUÍA</vt:lpstr>
      <vt:lpstr>ÍNDICES INTEGRADOS DE VULNERABILIDAD A LA SEQUÍA EXISTENTES</vt:lpstr>
      <vt:lpstr>RECOMENDACIONES SOBRE LOS INDICES DE VULNERABILIDAD A LA SEQUIA </vt:lpstr>
      <vt:lpstr>PRODUCTOS RELEVANTES </vt:lpstr>
      <vt:lpstr>COBERTURA Y RESOLUCIONES ESPACIOTEMPORALES DE LOS PRINCIPALES PRODUCTOS SELECCIONADOS CUADRICULADOS SOBRE PRECIPITACIÓN</vt:lpstr>
      <vt:lpstr>PowerPoint Presentation</vt:lpstr>
      <vt:lpstr>COBERTURA Y RESOLUCIONES ESPACIOTEMPORALES DE LOS PRINCIPALES PRODUCTOS SELECCIONADOS CUADRICULADOS SOBRE HUMEDAD DEL SUELO</vt:lpstr>
      <vt:lpstr>PRODUCTOS GLOBALES CUADRICULADOS PARA EL MONITOREO DE LA EXPOSICIÓN ECOSISTÉMICA A LA SEQUÍA Y LA EXPOSICIÓN HUMANA A LA SEQUÍA CON BASE EN LA POBLACIÓN</vt:lpstr>
      <vt:lpstr>ÍNDICE DE VULNERABILIDAD A LA SEQUÍA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Pricope, Narcisa</dc:creator>
  <cp:lastModifiedBy>Monica Noon</cp:lastModifiedBy>
  <cp:revision>1</cp:revision>
  <dcterms:created xsi:type="dcterms:W3CDTF">2021-09-14T19:15:31Z</dcterms:created>
  <dcterms:modified xsi:type="dcterms:W3CDTF">2021-11-03T19:17:24Z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0x010100D341C146F389044FBEE77CEBAA912E65</vt:lpwstr>
  </property>
</Properties>
</file>